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76" r:id="rId4"/>
    <p:sldId id="260" r:id="rId5"/>
    <p:sldId id="274" r:id="rId6"/>
    <p:sldId id="278" r:id="rId7"/>
    <p:sldId id="275" r:id="rId8"/>
    <p:sldId id="286" r:id="rId9"/>
    <p:sldId id="272" r:id="rId10"/>
    <p:sldId id="287" r:id="rId11"/>
    <p:sldId id="288" r:id="rId12"/>
    <p:sldId id="294" r:id="rId13"/>
    <p:sldId id="289" r:id="rId14"/>
    <p:sldId id="273" r:id="rId15"/>
    <p:sldId id="290" r:id="rId16"/>
    <p:sldId id="291" r:id="rId17"/>
    <p:sldId id="283" r:id="rId18"/>
    <p:sldId id="265" r:id="rId19"/>
    <p:sldId id="292" r:id="rId20"/>
    <p:sldId id="29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B9"/>
    <a:srgbClr val="61B299"/>
    <a:srgbClr val="7AC2AA"/>
    <a:srgbClr val="FFFFFF"/>
    <a:srgbClr val="FFF5E5"/>
    <a:srgbClr val="A1A29E"/>
    <a:srgbClr val="3F7A78"/>
    <a:srgbClr val="E6E6E6"/>
    <a:srgbClr val="CDE59B"/>
    <a:srgbClr val="F5ECE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비즈니스 기반 시장규모</a:t>
            </a:r>
            <a:r>
              <a:rPr lang="en-US" altLang="ko-KR" baseline="0" dirty="0"/>
              <a:t> [</a:t>
            </a:r>
            <a:r>
              <a:rPr lang="ko-KR" altLang="en-US" baseline="0" dirty="0"/>
              <a:t>단위 </a:t>
            </a:r>
            <a:r>
              <a:rPr lang="en-US" altLang="ko-KR" baseline="0" dirty="0"/>
              <a:t>: </a:t>
            </a:r>
            <a:r>
              <a:rPr lang="ko-KR" altLang="en-US" baseline="0" dirty="0"/>
              <a:t>억 원</a:t>
            </a:r>
            <a:r>
              <a:rPr lang="en-US" altLang="ko-KR" baseline="0" dirty="0"/>
              <a:t>]</a:t>
            </a:r>
          </a:p>
          <a:p>
            <a:pPr>
              <a:defRPr/>
            </a:pPr>
            <a:r>
              <a:rPr lang="ko-KR" altLang="en-US" sz="1300" dirty="0"/>
              <a:t>출처 </a:t>
            </a:r>
            <a:r>
              <a:rPr lang="en-US" altLang="ko-KR" sz="1300" dirty="0"/>
              <a:t>: 2021</a:t>
            </a:r>
            <a:r>
              <a:rPr lang="ko-KR" altLang="en-US" sz="1300" dirty="0"/>
              <a:t>년 과학기술정보통신부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3C-40A7-9F09-AA07F378635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3C-40A7-9F09-AA07F378635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3C-40A7-9F09-AA07F378635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43C-40A7-9F09-AA07F3786352}"/>
              </c:ext>
            </c:extLst>
          </c:dPt>
          <c:cat>
            <c:strRef>
              <c:f>Sheet1!$A$2:$A$7</c:f>
              <c:strCache>
                <c:ptCount val="6"/>
                <c:pt idx="0">
                  <c:v>운송서비스</c:v>
                </c:pt>
                <c:pt idx="1">
                  <c:v>음식/숙박</c:v>
                </c:pt>
                <c:pt idx="2">
                  <c:v>교육/오락</c:v>
                </c:pt>
                <c:pt idx="3">
                  <c:v>건물임대/매매</c:v>
                </c:pt>
                <c:pt idx="4">
                  <c:v>개인/금융</c:v>
                </c:pt>
                <c:pt idx="5">
                  <c:v>기타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30904</c:v>
                </c:pt>
                <c:pt idx="1">
                  <c:v>12173</c:v>
                </c:pt>
                <c:pt idx="2">
                  <c:v>4167</c:v>
                </c:pt>
                <c:pt idx="3">
                  <c:v>2894</c:v>
                </c:pt>
                <c:pt idx="4">
                  <c:v>2537</c:v>
                </c:pt>
                <c:pt idx="5">
                  <c:v>1485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DD-4BB8-BF6B-B22B14B584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367410656"/>
        <c:axId val="1455787088"/>
      </c:barChart>
      <c:catAx>
        <c:axId val="13674106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55787088"/>
        <c:crosses val="autoZero"/>
        <c:auto val="1"/>
        <c:lblAlgn val="ctr"/>
        <c:lblOffset val="100"/>
        <c:noMultiLvlLbl val="0"/>
      </c:catAx>
      <c:valAx>
        <c:axId val="1455787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741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B678B-8B8E-E5D8-60C4-B44E0946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820395-EAC8-7D76-A4BE-C28351995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EB8937-BE20-3697-605C-5D5612068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DE2490-7B54-5E88-3923-4AC52A8A2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7B4393-BE74-D728-40A6-CD9F18D0A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45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230CB-424C-2992-247C-7650701F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6DCF7B-A3CB-47B1-11C7-8E6A8666B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42CF65-FF0A-67E6-55C8-BA0C9C8CB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4C3C3-0A05-7A97-5B9A-0D946DF4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8C24C2-8A67-8ABE-6777-1CB3B9BB1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798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A01BCE-AC4C-3075-D79A-CBF36DF8C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694382-9184-75F5-33B9-58EAC3FB6C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C6DD78-423C-1025-F8AC-8DDF47FB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E02103-5517-B9DC-AD99-B2C845795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BFBBED-14E8-1759-4E6C-E5DCC4DD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28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39F52-0B70-8BCD-6005-35F2AF020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5FFF1A-57FB-8B66-FA6A-5CC569CF7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6C08FE-A60F-4358-61C0-FC9098F7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1656C9-E823-E8D5-F021-88D8F5FEF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3D0EC9-DF4A-12FA-476A-273658983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040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3DC999-E9FF-4C7D-0E18-3B37180BE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AB7F5D-5988-8599-F239-2AD100AE7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702F5-AF00-24D0-20DF-A43A4505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F0F318-E8BD-D7AA-EEB4-E2B31A6DB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D0307-D9C0-EE78-EEB8-C3C28A0F8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460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A6B14-8EF2-42C4-063D-A6F93DD4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063150-7ECA-A1D8-0256-A9484FA67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67EF59-55D7-2416-1549-FA86591C1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333674-B060-A946-99F9-415F35222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4D9869-BBB6-A60B-0F28-1ABE9DDD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2A2ACA-BF24-C2B0-9D91-FF8EAE33F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862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45146-EB01-67B2-66A8-E2EE7A71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DBF953-25EA-F09F-4D69-FBD4134E8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C18579-6FCD-0725-A9C4-763E33F3A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FB5E8E-3986-518C-061D-4E82766CB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F04D54-2E64-E1ED-A23D-F444E18E9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52BA7E-C278-9D33-4AF2-729817F20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CC3304-4407-9685-AF12-619A0DB59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1BC6916-1251-F84A-37AD-0FC092682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80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21BC2-4EC8-AB47-14C2-5BDB4EEB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D994D8-37C7-7443-8346-291715D73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E00C1CD-1AFF-86A4-2802-47CB6AFF2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611B7A-8625-78F1-B206-BB0FE5056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340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9E7882-396D-79D8-52AF-1ADAE7797EB8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8B4CC9-EB7C-514D-28A0-79011737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DEC8E2-8C95-8241-BA11-0BBDA30A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73D6D8-F4EB-FA14-CF77-4234DD157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29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C8BA78-F725-BBDA-822B-AB630EFF7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D0072B-22DD-E153-6121-09D5A32A2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4C8C63-1CE8-54D5-EB52-145079135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F89527-F93C-9EC6-FD17-CC378D9F4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F93FDB-BF70-9CFE-9712-6D5580E37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60B7F7-375B-6EB9-241C-731972F36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19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42FF7F-304F-968C-BA0A-9412A7029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C5B4C7E-D43F-2A40-D161-FA64DBD06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3BC627-1934-643B-B4DB-120567793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3DC6EE-D302-2FCC-8882-DB5D3A31C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9E7A36-D667-E6FF-5387-0D7E6200D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917BB4-35E3-98C1-8655-DE1C88FBD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42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53008C-E0D6-0D73-3582-D291DA680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14A952-8BEA-D5B7-9B14-10985F77D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E849D3-E778-5039-72B6-AF54F14EB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338FE-EB3D-4A02-A24A-AFE3DD9CFE11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F2C340-D7A5-2200-D285-FD0BCB966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9C3BB-6D45-B491-3ED6-7574178743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FB108-A8FF-4CD0-81FF-9474D63F83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101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21" Type="http://schemas.openxmlformats.org/officeDocument/2006/relationships/image" Target="../media/image32.png"/><Relationship Id="rId7" Type="http://schemas.openxmlformats.org/officeDocument/2006/relationships/image" Target="../media/image18.png"/><Relationship Id="rId12" Type="http://schemas.openxmlformats.org/officeDocument/2006/relationships/image" Target="../media/image23.jpeg"/><Relationship Id="rId17" Type="http://schemas.openxmlformats.org/officeDocument/2006/relationships/image" Target="../media/image28.jpeg"/><Relationship Id="rId2" Type="http://schemas.openxmlformats.org/officeDocument/2006/relationships/image" Target="../media/image13.png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23" Type="http://schemas.openxmlformats.org/officeDocument/2006/relationships/image" Target="../media/image34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Relationship Id="rId22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사람, 병, 플라스틱 병, 실험실 장비이(가) 표시된 사진&#10;&#10;자동 생성된 설명">
            <a:extLst>
              <a:ext uri="{FF2B5EF4-FFF2-40B4-BE49-F238E27FC236}">
                <a16:creationId xmlns:a16="http://schemas.microsoft.com/office/drawing/2014/main" id="{7013783C-84F5-8DED-170E-BFA172BFEBF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44" y="-920187"/>
            <a:ext cx="12232088" cy="8698374"/>
          </a:xfrm>
          <a:prstGeom prst="rect">
            <a:avLst/>
          </a:prstGeom>
          <a:solidFill>
            <a:srgbClr val="3F7A78"/>
          </a:solidFill>
        </p:spPr>
      </p:pic>
      <p:pic>
        <p:nvPicPr>
          <p:cNvPr id="13" name="그림 12" descr="그래픽, 폰트, 원, 로고이(가) 표시된 사진&#10;&#10;자동 생성된 설명">
            <a:extLst>
              <a:ext uri="{FF2B5EF4-FFF2-40B4-BE49-F238E27FC236}">
                <a16:creationId xmlns:a16="http://schemas.microsoft.com/office/drawing/2014/main" id="{80A777B3-3CCE-E28D-4F2D-19AB4BA25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0"/>
            <a:ext cx="4762500" cy="47625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2AD6AA-FB78-B0BA-4D05-AA90E891397F}"/>
              </a:ext>
            </a:extLst>
          </p:cNvPr>
          <p:cNvSpPr/>
          <p:nvPr/>
        </p:nvSpPr>
        <p:spPr>
          <a:xfrm>
            <a:off x="11184250" y="5226784"/>
            <a:ext cx="1007750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</a:t>
            </a:r>
            <a:r>
              <a:rPr lang="ko-KR" altLang="en-US" sz="2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조</a:t>
            </a:r>
            <a:endParaRPr lang="en-US" altLang="ko-KR" sz="20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ko-KR" altLang="en-US" sz="2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나기윤</a:t>
            </a:r>
            <a:endParaRPr lang="en-US" altLang="ko-KR" sz="20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ko-KR" altLang="en-US" sz="20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김경보</a:t>
            </a:r>
            <a:endParaRPr lang="en-US" altLang="ko-KR" sz="20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ko-KR" altLang="en-US" sz="20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최창영</a:t>
            </a:r>
            <a:endParaRPr lang="en-US" altLang="ko-KR" sz="20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ko-KR" altLang="en-US" sz="2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이지혜</a:t>
            </a:r>
            <a:endParaRPr lang="en-US" altLang="ko-KR" sz="20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600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4203463" y="2150941"/>
            <a:ext cx="378507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3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3603980" y="4012989"/>
            <a:ext cx="4984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요구사항 분석 및 </a:t>
            </a:r>
            <a:r>
              <a:rPr lang="en-US" altLang="ko-KR" sz="4000" b="1" dirty="0">
                <a:solidFill>
                  <a:schemeClr val="bg1"/>
                </a:solidFill>
              </a:rPr>
              <a:t>ERD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065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rgbClr val="FFECB9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9939" y="0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3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4780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요구사항 분석 및 </a:t>
            </a:r>
            <a:r>
              <a:rPr lang="en-US" altLang="ko-KR" sz="3200" b="1" dirty="0">
                <a:solidFill>
                  <a:schemeClr val="bg1"/>
                </a:solidFill>
              </a:rPr>
              <a:t>ERD</a:t>
            </a:r>
          </a:p>
        </p:txBody>
      </p:sp>
      <p:pic>
        <p:nvPicPr>
          <p:cNvPr id="5" name="그림 4" descr="도표, 기술 도면, 평면도, 스케치이(가) 표시된 사진&#10;&#10;자동 생성된 설명">
            <a:extLst>
              <a:ext uri="{FF2B5EF4-FFF2-40B4-BE49-F238E27FC236}">
                <a16:creationId xmlns:a16="http://schemas.microsoft.com/office/drawing/2014/main" id="{115D3EF6-82D4-38FE-443A-A5BD55C27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91" y="1403609"/>
            <a:ext cx="11574685" cy="499277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25174A-1ED7-DD2A-E2FF-730022F09283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pattFill prst="pct70">
            <a:fgClr>
              <a:srgbClr val="FFECB9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92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9939" y="0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3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4780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요구사항 분석 및 </a:t>
            </a:r>
            <a:r>
              <a:rPr lang="en-US" altLang="ko-KR" sz="3200" b="1" dirty="0">
                <a:solidFill>
                  <a:schemeClr val="bg1"/>
                </a:solidFill>
              </a:rPr>
              <a:t>ERD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0C386F-9586-DF80-D3C1-7D26390127D1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스크린샷, 도표이(가) 표시된 사진">
            <a:extLst>
              <a:ext uri="{FF2B5EF4-FFF2-40B4-BE49-F238E27FC236}">
                <a16:creationId xmlns:a16="http://schemas.microsoft.com/office/drawing/2014/main" id="{92C9AEFF-FE6C-3557-7011-DE9DF309F44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836340"/>
            <a:ext cx="12172122" cy="602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7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4203463" y="2150941"/>
            <a:ext cx="378507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4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4035192" y="4012989"/>
            <a:ext cx="41216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일정 및 개발 환경</a:t>
            </a:r>
          </a:p>
        </p:txBody>
      </p:sp>
    </p:spTree>
    <p:extLst>
      <p:ext uri="{BB962C8B-B14F-4D97-AF65-F5344CB8AC3E}">
        <p14:creationId xmlns:p14="http://schemas.microsoft.com/office/powerpoint/2010/main" val="291124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갈매기형 수장 5">
            <a:extLst>
              <a:ext uri="{FF2B5EF4-FFF2-40B4-BE49-F238E27FC236}">
                <a16:creationId xmlns:a16="http://schemas.microsoft.com/office/drawing/2014/main" id="{B3F5D1DE-24DF-4B5A-C3D8-D3C42EED0045}"/>
              </a:ext>
            </a:extLst>
          </p:cNvPr>
          <p:cNvSpPr/>
          <p:nvPr/>
        </p:nvSpPr>
        <p:spPr>
          <a:xfrm flipH="1">
            <a:off x="6782374" y="4779592"/>
            <a:ext cx="3933824" cy="1399868"/>
          </a:xfrm>
          <a:prstGeom prst="chevr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18</a:t>
            </a:r>
            <a:r>
              <a:rPr lang="ko-KR" altLang="en-US" dirty="0"/>
              <a:t>일 </a:t>
            </a:r>
            <a:r>
              <a:rPr lang="en-US" altLang="ko-KR" dirty="0"/>
              <a:t>~12</a:t>
            </a:r>
            <a:r>
              <a:rPr lang="ko-KR" altLang="en-US" dirty="0"/>
              <a:t>월 </a:t>
            </a:r>
            <a:r>
              <a:rPr lang="en-US" altLang="ko-KR" dirty="0"/>
              <a:t>29</a:t>
            </a:r>
            <a:r>
              <a:rPr lang="ko-KR" altLang="en-US" dirty="0"/>
              <a:t>일 </a:t>
            </a:r>
            <a:r>
              <a:rPr lang="en-US" altLang="ko-KR" dirty="0"/>
              <a:t>:</a:t>
            </a:r>
          </a:p>
          <a:p>
            <a:pPr algn="ctr"/>
            <a:r>
              <a:rPr lang="ko-KR" altLang="en-US" dirty="0"/>
              <a:t>추가기능 개발</a:t>
            </a:r>
          </a:p>
        </p:txBody>
      </p:sp>
      <p:sp>
        <p:nvSpPr>
          <p:cNvPr id="8" name="오각형 3">
            <a:extLst>
              <a:ext uri="{FF2B5EF4-FFF2-40B4-BE49-F238E27FC236}">
                <a16:creationId xmlns:a16="http://schemas.microsoft.com/office/drawing/2014/main" id="{7CF3B795-52B9-40D5-28F0-87D40FC5438C}"/>
              </a:ext>
            </a:extLst>
          </p:cNvPr>
          <p:cNvSpPr/>
          <p:nvPr/>
        </p:nvSpPr>
        <p:spPr>
          <a:xfrm>
            <a:off x="1105023" y="4779592"/>
            <a:ext cx="3933825" cy="1399868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dirty="0"/>
              <a:t>         1</a:t>
            </a:r>
            <a:r>
              <a:rPr lang="ko-KR" altLang="en-US" dirty="0"/>
              <a:t>월 </a:t>
            </a:r>
            <a:r>
              <a:rPr lang="en-US" altLang="ko-KR" dirty="0"/>
              <a:t>4</a:t>
            </a:r>
            <a:r>
              <a:rPr lang="ko-KR" altLang="en-US" dirty="0"/>
              <a:t>일 </a:t>
            </a:r>
            <a:r>
              <a:rPr lang="en-US" altLang="ko-KR" dirty="0"/>
              <a:t>: </a:t>
            </a:r>
            <a:r>
              <a:rPr lang="ko-KR" altLang="en-US" dirty="0"/>
              <a:t>최종발표</a:t>
            </a:r>
          </a:p>
        </p:txBody>
      </p:sp>
      <p:sp>
        <p:nvSpPr>
          <p:cNvPr id="4" name="갈매기형 수장 4">
            <a:extLst>
              <a:ext uri="{FF2B5EF4-FFF2-40B4-BE49-F238E27FC236}">
                <a16:creationId xmlns:a16="http://schemas.microsoft.com/office/drawing/2014/main" id="{890ED0AC-1AC6-E3F3-D730-AFE00C4CAE03}"/>
              </a:ext>
            </a:extLst>
          </p:cNvPr>
          <p:cNvSpPr/>
          <p:nvPr/>
        </p:nvSpPr>
        <p:spPr>
          <a:xfrm rot="5400000">
            <a:off x="8701044" y="3463502"/>
            <a:ext cx="4012998" cy="1399868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12</a:t>
            </a:r>
            <a:r>
              <a:rPr lang="ko-KR" altLang="en-US" dirty="0"/>
              <a:t>월</a:t>
            </a:r>
            <a:r>
              <a:rPr lang="en-US" altLang="ko-KR" dirty="0"/>
              <a:t> 4</a:t>
            </a:r>
            <a:r>
              <a:rPr lang="ko-KR" altLang="en-US" dirty="0"/>
              <a:t>일 </a:t>
            </a:r>
            <a:r>
              <a:rPr lang="en-US" altLang="ko-KR" dirty="0"/>
              <a:t>~</a:t>
            </a:r>
          </a:p>
          <a:p>
            <a:pPr algn="ctr"/>
            <a:r>
              <a:rPr lang="en-US" altLang="ko-KR" dirty="0"/>
              <a:t> 12</a:t>
            </a:r>
            <a:r>
              <a:rPr lang="ko-KR" altLang="en-US" dirty="0"/>
              <a:t>월 </a:t>
            </a:r>
            <a:r>
              <a:rPr lang="en-US" altLang="ko-KR" dirty="0"/>
              <a:t>15</a:t>
            </a:r>
            <a:r>
              <a:rPr lang="ko-KR" altLang="en-US" dirty="0"/>
              <a:t>일 </a:t>
            </a:r>
            <a:r>
              <a:rPr lang="en-US" altLang="ko-KR" dirty="0"/>
              <a:t>: </a:t>
            </a:r>
          </a:p>
          <a:p>
            <a:pPr algn="ctr"/>
            <a:r>
              <a:rPr lang="ko-KR" altLang="en-US" dirty="0"/>
              <a:t>핵심서비스 </a:t>
            </a:r>
            <a:r>
              <a:rPr lang="en-US" altLang="ko-KR" dirty="0"/>
              <a:t>1</a:t>
            </a:r>
            <a:r>
              <a:rPr lang="ko-KR" altLang="en-US" dirty="0"/>
              <a:t>차 개발</a:t>
            </a:r>
          </a:p>
          <a:p>
            <a:pPr algn="ctr"/>
            <a:endParaRPr lang="ko-KR" altLang="en-US" dirty="0"/>
          </a:p>
        </p:txBody>
      </p:sp>
      <p:sp>
        <p:nvSpPr>
          <p:cNvPr id="10" name="갈매기형 수장 5">
            <a:extLst>
              <a:ext uri="{FF2B5EF4-FFF2-40B4-BE49-F238E27FC236}">
                <a16:creationId xmlns:a16="http://schemas.microsoft.com/office/drawing/2014/main" id="{131D146D-2383-9F92-0F97-E8B75E7F2AC2}"/>
              </a:ext>
            </a:extLst>
          </p:cNvPr>
          <p:cNvSpPr/>
          <p:nvPr/>
        </p:nvSpPr>
        <p:spPr>
          <a:xfrm>
            <a:off x="7470732" y="1466527"/>
            <a:ext cx="3933825" cy="1399868"/>
          </a:xfrm>
          <a:prstGeom prst="chevr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27</a:t>
            </a:r>
            <a:r>
              <a:rPr lang="ko-KR" altLang="en-US" dirty="0"/>
              <a:t>일 </a:t>
            </a:r>
            <a:r>
              <a:rPr lang="en-US" altLang="ko-KR" dirty="0"/>
              <a:t>~ 12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 </a:t>
            </a:r>
            <a:r>
              <a:rPr lang="en-US" altLang="ko-KR" dirty="0"/>
              <a:t>:</a:t>
            </a:r>
          </a:p>
          <a:p>
            <a:pPr algn="ctr"/>
            <a:r>
              <a:rPr lang="ko-KR" altLang="en-US" dirty="0"/>
              <a:t>기획 발표 및 </a:t>
            </a:r>
            <a:endParaRPr lang="en-US" altLang="ko-KR" dirty="0"/>
          </a:p>
          <a:p>
            <a:pPr algn="ctr"/>
            <a:r>
              <a:rPr lang="en-US" altLang="ko-KR" dirty="0"/>
              <a:t>ERD, DB</a:t>
            </a:r>
            <a:r>
              <a:rPr lang="ko-KR" altLang="en-US" dirty="0"/>
              <a:t>모델링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 </a:t>
            </a:r>
            <a:r>
              <a:rPr lang="en-US" altLang="ko-KR" dirty="0"/>
              <a:t>UI(JSP</a:t>
            </a:r>
            <a:r>
              <a:rPr lang="ko-KR" altLang="en-US" dirty="0"/>
              <a:t>페이지</a:t>
            </a:r>
            <a:r>
              <a:rPr lang="en-US" altLang="ko-KR" dirty="0"/>
              <a:t>) </a:t>
            </a:r>
            <a:r>
              <a:rPr lang="ko-KR" altLang="en-US" dirty="0"/>
              <a:t>구현</a:t>
            </a:r>
            <a:endParaRPr lang="en-US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B4ECAB-EEA4-3261-6B23-4D253AF4475A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4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3423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일정 및 개발환경</a:t>
            </a:r>
          </a:p>
        </p:txBody>
      </p:sp>
      <p:sp>
        <p:nvSpPr>
          <p:cNvPr id="11" name="갈매기형 수장 4">
            <a:extLst>
              <a:ext uri="{FF2B5EF4-FFF2-40B4-BE49-F238E27FC236}">
                <a16:creationId xmlns:a16="http://schemas.microsoft.com/office/drawing/2014/main" id="{9005F7C5-B087-D377-F09E-895D106551EE}"/>
              </a:ext>
            </a:extLst>
          </p:cNvPr>
          <p:cNvSpPr/>
          <p:nvPr/>
        </p:nvSpPr>
        <p:spPr>
          <a:xfrm>
            <a:off x="4270331" y="1466527"/>
            <a:ext cx="3933825" cy="1399868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23</a:t>
            </a:r>
            <a:r>
              <a:rPr lang="ko-KR" altLang="en-US" dirty="0"/>
              <a:t>일 </a:t>
            </a:r>
            <a:r>
              <a:rPr lang="en-US" altLang="ko-KR" dirty="0"/>
              <a:t>~ 11</a:t>
            </a:r>
            <a:r>
              <a:rPr lang="ko-KR" altLang="en-US" dirty="0"/>
              <a:t>월 </a:t>
            </a:r>
            <a:r>
              <a:rPr lang="en-US" altLang="ko-KR" dirty="0"/>
              <a:t>24</a:t>
            </a:r>
            <a:r>
              <a:rPr lang="ko-KR" altLang="en-US" dirty="0"/>
              <a:t>일 </a:t>
            </a:r>
            <a:r>
              <a:rPr lang="en-US" altLang="ko-KR" dirty="0"/>
              <a:t>:</a:t>
            </a:r>
          </a:p>
          <a:p>
            <a:pPr algn="ctr"/>
            <a:r>
              <a:rPr lang="ko-KR" altLang="en-US" dirty="0"/>
              <a:t>기획 발표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GIT </a:t>
            </a:r>
            <a:r>
              <a:rPr lang="ko-KR" altLang="en-US" dirty="0"/>
              <a:t>협업 </a:t>
            </a:r>
            <a:endParaRPr lang="en-US" altLang="ko-KR" dirty="0"/>
          </a:p>
          <a:p>
            <a:pPr algn="ctr"/>
            <a:r>
              <a:rPr lang="ko-KR" altLang="en-US" dirty="0"/>
              <a:t>세팅</a:t>
            </a:r>
            <a:r>
              <a:rPr lang="en-US" altLang="ko-KR" dirty="0"/>
              <a:t>, </a:t>
            </a:r>
            <a:r>
              <a:rPr lang="ko-KR" altLang="en-US" dirty="0"/>
              <a:t>파일구조 생성</a:t>
            </a:r>
            <a:endParaRPr lang="en-US" altLang="ko-KR" dirty="0"/>
          </a:p>
        </p:txBody>
      </p:sp>
      <p:sp>
        <p:nvSpPr>
          <p:cNvPr id="12" name="오각형 3">
            <a:extLst>
              <a:ext uri="{FF2B5EF4-FFF2-40B4-BE49-F238E27FC236}">
                <a16:creationId xmlns:a16="http://schemas.microsoft.com/office/drawing/2014/main" id="{C6D0501F-6200-4572-66BF-918B6359C10E}"/>
              </a:ext>
            </a:extLst>
          </p:cNvPr>
          <p:cNvSpPr/>
          <p:nvPr/>
        </p:nvSpPr>
        <p:spPr>
          <a:xfrm>
            <a:off x="1069930" y="1466527"/>
            <a:ext cx="3933825" cy="1399868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 </a:t>
            </a:r>
            <a:r>
              <a:rPr lang="en-US" altLang="ko-KR" dirty="0"/>
              <a:t>~ 11</a:t>
            </a:r>
            <a:r>
              <a:rPr lang="ko-KR" altLang="en-US" dirty="0"/>
              <a:t>월 </a:t>
            </a:r>
            <a:r>
              <a:rPr lang="en-US" altLang="ko-KR" dirty="0"/>
              <a:t>22</a:t>
            </a:r>
            <a:r>
              <a:rPr lang="ko-KR" altLang="en-US" dirty="0"/>
              <a:t>일 </a:t>
            </a:r>
            <a:r>
              <a:rPr lang="en-US" altLang="ko-KR" dirty="0"/>
              <a:t>: </a:t>
            </a:r>
          </a:p>
          <a:p>
            <a:pPr algn="ctr"/>
            <a:r>
              <a:rPr lang="ko-KR" altLang="en-US" dirty="0"/>
              <a:t>카카오오븐</a:t>
            </a:r>
            <a:r>
              <a:rPr lang="en-US" altLang="ko-KR" dirty="0"/>
              <a:t>, </a:t>
            </a:r>
            <a:r>
              <a:rPr lang="ko-KR" altLang="en-US" dirty="0"/>
              <a:t>기획 발표 </a:t>
            </a:r>
            <a:r>
              <a:rPr lang="en-US" altLang="ko-KR" dirty="0"/>
              <a:t>PPT</a:t>
            </a:r>
            <a:r>
              <a:rPr lang="ko-KR" altLang="en-US" dirty="0"/>
              <a:t>제작</a:t>
            </a:r>
            <a:endParaRPr lang="en-US" altLang="ko-KR" dirty="0"/>
          </a:p>
        </p:txBody>
      </p:sp>
      <p:sp>
        <p:nvSpPr>
          <p:cNvPr id="20" name="갈매기형 수장 4">
            <a:extLst>
              <a:ext uri="{FF2B5EF4-FFF2-40B4-BE49-F238E27FC236}">
                <a16:creationId xmlns:a16="http://schemas.microsoft.com/office/drawing/2014/main" id="{5A100729-FEC5-3300-07DC-7CF3601C5BB8}"/>
              </a:ext>
            </a:extLst>
          </p:cNvPr>
          <p:cNvSpPr/>
          <p:nvPr/>
        </p:nvSpPr>
        <p:spPr>
          <a:xfrm flipH="1">
            <a:off x="3651424" y="4779592"/>
            <a:ext cx="3933825" cy="1399868"/>
          </a:xfrm>
          <a:prstGeom prst="chevron">
            <a:avLst>
              <a:gd name="adj" fmla="val 50827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일 </a:t>
            </a:r>
            <a:r>
              <a:rPr lang="en-US" altLang="ko-KR" dirty="0"/>
              <a:t>~ 1</a:t>
            </a:r>
            <a:r>
              <a:rPr lang="ko-KR" altLang="en-US" dirty="0"/>
              <a:t>월 </a:t>
            </a:r>
            <a:r>
              <a:rPr lang="en-US" altLang="ko-KR" dirty="0"/>
              <a:t>3</a:t>
            </a:r>
            <a:r>
              <a:rPr lang="ko-KR" altLang="en-US" dirty="0"/>
              <a:t>일 </a:t>
            </a:r>
            <a:r>
              <a:rPr lang="en-US" altLang="ko-KR" dirty="0"/>
              <a:t>: </a:t>
            </a:r>
          </a:p>
          <a:p>
            <a:pPr algn="ctr"/>
            <a:r>
              <a:rPr lang="ko-KR" altLang="en-US" dirty="0"/>
              <a:t>프로젝트 테스트 </a:t>
            </a:r>
            <a:endParaRPr lang="en-US" altLang="ko-KR" dirty="0"/>
          </a:p>
          <a:p>
            <a:pPr algn="ctr"/>
            <a:r>
              <a:rPr lang="ko-KR" altLang="en-US" dirty="0"/>
              <a:t>및 디버깅 </a:t>
            </a:r>
            <a:r>
              <a:rPr lang="en-US" altLang="ko-KR" dirty="0"/>
              <a:t>/ </a:t>
            </a:r>
            <a:r>
              <a:rPr lang="ko-KR" altLang="en-US" dirty="0"/>
              <a:t>발표준비</a:t>
            </a:r>
            <a:endParaRPr lang="en-US" altLang="ko-K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CB9C23-C0D2-E005-A33B-F03D2A140B53}"/>
              </a:ext>
            </a:extLst>
          </p:cNvPr>
          <p:cNvSpPr txBox="1"/>
          <p:nvPr/>
        </p:nvSpPr>
        <p:spPr>
          <a:xfrm>
            <a:off x="947855" y="96676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E6A1A30-6BA3-D245-D33B-A4781032471D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solidFill>
            <a:srgbClr val="FFF5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4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4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3423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일정 및 개발 환경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1BFA88B-19AA-1723-920E-B3A9F21E4C12}"/>
              </a:ext>
            </a:extLst>
          </p:cNvPr>
          <p:cNvSpPr>
            <a:spLocks/>
          </p:cNvSpPr>
          <p:nvPr/>
        </p:nvSpPr>
        <p:spPr>
          <a:xfrm>
            <a:off x="494452" y="1519336"/>
            <a:ext cx="3786626" cy="22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9455A3-D327-0216-767D-74DFD1DCAA12}"/>
              </a:ext>
            </a:extLst>
          </p:cNvPr>
          <p:cNvSpPr txBox="1"/>
          <p:nvPr/>
        </p:nvSpPr>
        <p:spPr>
          <a:xfrm>
            <a:off x="947855" y="1030147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2FB55C-B7DE-CABE-0064-356D22E1ABF5}"/>
              </a:ext>
            </a:extLst>
          </p:cNvPr>
          <p:cNvSpPr txBox="1">
            <a:spLocks/>
          </p:cNvSpPr>
          <p:nvPr/>
        </p:nvSpPr>
        <p:spPr>
          <a:xfrm>
            <a:off x="1380920" y="1559901"/>
            <a:ext cx="201369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/ FRONT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CBC5C9-81C5-D8F4-565B-D525BB60B8C7}"/>
              </a:ext>
            </a:extLst>
          </p:cNvPr>
          <p:cNvSpPr>
            <a:spLocks/>
          </p:cNvSpPr>
          <p:nvPr/>
        </p:nvSpPr>
        <p:spPr>
          <a:xfrm>
            <a:off x="4288349" y="1519336"/>
            <a:ext cx="3786626" cy="226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B17713-F11C-A9A5-477E-BBC8086C1299}"/>
              </a:ext>
            </a:extLst>
          </p:cNvPr>
          <p:cNvSpPr txBox="1">
            <a:spLocks/>
          </p:cNvSpPr>
          <p:nvPr/>
        </p:nvSpPr>
        <p:spPr>
          <a:xfrm>
            <a:off x="5216784" y="1559901"/>
            <a:ext cx="192976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FRAMEWORK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5B9B8E1-E54B-0F43-F1B1-230F454120EE}"/>
              </a:ext>
            </a:extLst>
          </p:cNvPr>
          <p:cNvSpPr>
            <a:spLocks/>
          </p:cNvSpPr>
          <p:nvPr/>
        </p:nvSpPr>
        <p:spPr>
          <a:xfrm>
            <a:off x="498756" y="3781601"/>
            <a:ext cx="3786626" cy="226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DFB09C-F696-53F8-2CBF-FBB48180BED6}"/>
              </a:ext>
            </a:extLst>
          </p:cNvPr>
          <p:cNvSpPr txBox="1">
            <a:spLocks/>
          </p:cNvSpPr>
          <p:nvPr/>
        </p:nvSpPr>
        <p:spPr>
          <a:xfrm>
            <a:off x="1454891" y="3833741"/>
            <a:ext cx="187436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collaboration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D71D900-F3D0-074D-28E3-E3A608EE346A}"/>
              </a:ext>
            </a:extLst>
          </p:cNvPr>
          <p:cNvSpPr>
            <a:spLocks/>
          </p:cNvSpPr>
          <p:nvPr/>
        </p:nvSpPr>
        <p:spPr>
          <a:xfrm>
            <a:off x="4281078" y="3781601"/>
            <a:ext cx="3786626" cy="22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3D64BE-5D39-199A-8DE8-6CE1BD14AB70}"/>
              </a:ext>
            </a:extLst>
          </p:cNvPr>
          <p:cNvSpPr txBox="1">
            <a:spLocks/>
          </p:cNvSpPr>
          <p:nvPr/>
        </p:nvSpPr>
        <p:spPr>
          <a:xfrm>
            <a:off x="5880434" y="3833741"/>
            <a:ext cx="61106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521AAB3-96AD-4E66-208F-D55EA7AD6223}"/>
              </a:ext>
            </a:extLst>
          </p:cNvPr>
          <p:cNvSpPr>
            <a:spLocks/>
          </p:cNvSpPr>
          <p:nvPr/>
        </p:nvSpPr>
        <p:spPr>
          <a:xfrm>
            <a:off x="8066213" y="1519336"/>
            <a:ext cx="3786626" cy="2268000"/>
          </a:xfrm>
          <a:prstGeom prst="rect">
            <a:avLst/>
          </a:prstGeom>
          <a:solidFill>
            <a:srgbClr val="7AC2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E5F7AF-3D26-97FF-C64E-34129071B685}"/>
              </a:ext>
            </a:extLst>
          </p:cNvPr>
          <p:cNvSpPr txBox="1">
            <a:spLocks/>
          </p:cNvSpPr>
          <p:nvPr/>
        </p:nvSpPr>
        <p:spPr>
          <a:xfrm>
            <a:off x="9411705" y="1559901"/>
            <a:ext cx="113364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API/LIB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ADB2F59-B57F-F984-A7C6-0DE7905C8F61}"/>
              </a:ext>
            </a:extLst>
          </p:cNvPr>
          <p:cNvSpPr>
            <a:spLocks/>
          </p:cNvSpPr>
          <p:nvPr/>
        </p:nvSpPr>
        <p:spPr>
          <a:xfrm>
            <a:off x="8066367" y="3781601"/>
            <a:ext cx="3786626" cy="226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01D012A-C86B-130D-ACA8-631AF4A6F625}"/>
              </a:ext>
            </a:extLst>
          </p:cNvPr>
          <p:cNvSpPr txBox="1">
            <a:spLocks/>
          </p:cNvSpPr>
          <p:nvPr/>
        </p:nvSpPr>
        <p:spPr>
          <a:xfrm>
            <a:off x="9085277" y="3833741"/>
            <a:ext cx="17951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SERVER / DB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1" name="Picture 8" descr="post-thumbnail">
            <a:extLst>
              <a:ext uri="{FF2B5EF4-FFF2-40B4-BE49-F238E27FC236}">
                <a16:creationId xmlns:a16="http://schemas.microsoft.com/office/drawing/2014/main" id="{EF814BBE-A31F-B6A0-AF66-96870D663C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0543" y="2166136"/>
            <a:ext cx="717759" cy="1122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6" descr="post-thumbnail">
            <a:extLst>
              <a:ext uri="{FF2B5EF4-FFF2-40B4-BE49-F238E27FC236}">
                <a16:creationId xmlns:a16="http://schemas.microsoft.com/office/drawing/2014/main" id="{30657C87-B9DB-FDEE-CD5B-D7FCB04FC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43" y="4656037"/>
            <a:ext cx="1541141" cy="77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8" descr="post-thumbnail">
            <a:extLst>
              <a:ext uri="{FF2B5EF4-FFF2-40B4-BE49-F238E27FC236}">
                <a16:creationId xmlns:a16="http://schemas.microsoft.com/office/drawing/2014/main" id="{16309CC0-9A0F-282E-7466-5F3DEC8E3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596" y="4670280"/>
            <a:ext cx="1198423" cy="75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그림 53" descr="로고, 상징, 폰트, 그래픽이(가) 표시된 사진&#10;&#10;자동 생성된 설명">
            <a:extLst>
              <a:ext uri="{FF2B5EF4-FFF2-40B4-BE49-F238E27FC236}">
                <a16:creationId xmlns:a16="http://schemas.microsoft.com/office/drawing/2014/main" id="{99025144-FC49-034F-FF3A-5D956C1D08E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425" y="4152707"/>
            <a:ext cx="858568" cy="858568"/>
          </a:xfrm>
          <a:prstGeom prst="rect">
            <a:avLst/>
          </a:prstGeom>
        </p:spPr>
      </p:pic>
      <p:pic>
        <p:nvPicPr>
          <p:cNvPr id="55" name="Picture 14">
            <a:extLst>
              <a:ext uri="{FF2B5EF4-FFF2-40B4-BE49-F238E27FC236}">
                <a16:creationId xmlns:a16="http://schemas.microsoft.com/office/drawing/2014/main" id="{E04F153E-8920-B7B6-C27E-EF4530102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323" y="4333872"/>
            <a:ext cx="1594587" cy="757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8" descr="post-thumbnail">
            <a:extLst>
              <a:ext uri="{FF2B5EF4-FFF2-40B4-BE49-F238E27FC236}">
                <a16:creationId xmlns:a16="http://schemas.microsoft.com/office/drawing/2014/main" id="{74835B08-5C3F-DC82-624F-84A03DDCA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295" y="4621928"/>
            <a:ext cx="1226771" cy="77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0">
            <a:extLst>
              <a:ext uri="{FF2B5EF4-FFF2-40B4-BE49-F238E27FC236}">
                <a16:creationId xmlns:a16="http://schemas.microsoft.com/office/drawing/2014/main" id="{0DAD1DE8-88B8-6321-C8C4-FE536FCA3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0095" y="4452296"/>
            <a:ext cx="1833149" cy="102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그림 59" descr="스크린샷, 그래픽, 로고, 디자인이(가) 표시된 사진&#10;&#10;자동 생성된 설명">
            <a:extLst>
              <a:ext uri="{FF2B5EF4-FFF2-40B4-BE49-F238E27FC236}">
                <a16:creationId xmlns:a16="http://schemas.microsoft.com/office/drawing/2014/main" id="{0E0B895C-7808-1291-F5D0-5F032459E08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22" y="2120421"/>
            <a:ext cx="1578623" cy="1226829"/>
          </a:xfrm>
          <a:prstGeom prst="rect">
            <a:avLst/>
          </a:prstGeom>
        </p:spPr>
      </p:pic>
      <p:pic>
        <p:nvPicPr>
          <p:cNvPr id="61" name="Picture 2" descr="자바스크립트(JavaScript) 공부하자">
            <a:extLst>
              <a:ext uri="{FF2B5EF4-FFF2-40B4-BE49-F238E27FC236}">
                <a16:creationId xmlns:a16="http://schemas.microsoft.com/office/drawing/2014/main" id="{9C4FD49D-E913-E5E1-5F3A-77E7C287A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487" y="2249853"/>
            <a:ext cx="905639" cy="91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그림 61" descr="폰트, 그래픽, 스크린샷, 그래픽 디자인이(가) 표시된 사진&#10;&#10;자동 생성된 설명">
            <a:extLst>
              <a:ext uri="{FF2B5EF4-FFF2-40B4-BE49-F238E27FC236}">
                <a16:creationId xmlns:a16="http://schemas.microsoft.com/office/drawing/2014/main" id="{042BA1DC-0613-47D9-FC01-003A8C0ABAAC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022" y="2983121"/>
            <a:ext cx="1060855" cy="578933"/>
          </a:xfrm>
          <a:prstGeom prst="rect">
            <a:avLst/>
          </a:prstGeom>
        </p:spPr>
      </p:pic>
      <p:pic>
        <p:nvPicPr>
          <p:cNvPr id="63" name="그림 62" descr="클립아트, 텍스트, 그래픽, 로고이(가) 표시된 사진&#10;&#10;자동 생성된 설명">
            <a:extLst>
              <a:ext uri="{FF2B5EF4-FFF2-40B4-BE49-F238E27FC236}">
                <a16:creationId xmlns:a16="http://schemas.microsoft.com/office/drawing/2014/main" id="{227B544C-F7F8-C3DA-2B27-AD4236CE65E7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227" y="2102018"/>
            <a:ext cx="964744" cy="723558"/>
          </a:xfrm>
          <a:prstGeom prst="rect">
            <a:avLst/>
          </a:prstGeom>
        </p:spPr>
      </p:pic>
      <p:pic>
        <p:nvPicPr>
          <p:cNvPr id="64" name="Picture 2">
            <a:extLst>
              <a:ext uri="{FF2B5EF4-FFF2-40B4-BE49-F238E27FC236}">
                <a16:creationId xmlns:a16="http://schemas.microsoft.com/office/drawing/2014/main" id="{32A3DC35-8DB4-3B43-D8AD-B6B9B58F7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294" y="2104799"/>
            <a:ext cx="1363023" cy="64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DA01CBC9-745B-A7B2-5C06-61D2C264D81C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030" y="1979298"/>
            <a:ext cx="778733" cy="778733"/>
          </a:xfrm>
          <a:prstGeom prst="rect">
            <a:avLst/>
          </a:prstGeom>
        </p:spPr>
      </p:pic>
      <p:pic>
        <p:nvPicPr>
          <p:cNvPr id="66" name="그림 65" descr="로고, 그래픽, 폰트, 상징이(가) 표시된 사진&#10;&#10;자동 생성된 설명">
            <a:extLst>
              <a:ext uri="{FF2B5EF4-FFF2-40B4-BE49-F238E27FC236}">
                <a16:creationId xmlns:a16="http://schemas.microsoft.com/office/drawing/2014/main" id="{911BCB82-AE6B-3DEC-D8C9-EFF6827A42A6}"/>
              </a:ext>
            </a:extLst>
          </p:cNvPr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271" y="2012933"/>
            <a:ext cx="924020" cy="670310"/>
          </a:xfrm>
          <a:prstGeom prst="rect">
            <a:avLst/>
          </a:prstGeom>
        </p:spPr>
      </p:pic>
      <p:pic>
        <p:nvPicPr>
          <p:cNvPr id="67" name="그림 66" descr="폰트, 로고, 그래픽, 상징이(가) 표시된 사진&#10;&#10;자동 생성된 설명">
            <a:extLst>
              <a:ext uri="{FF2B5EF4-FFF2-40B4-BE49-F238E27FC236}">
                <a16:creationId xmlns:a16="http://schemas.microsoft.com/office/drawing/2014/main" id="{DAC93428-8B03-7466-F451-AF078E818B49}"/>
              </a:ext>
            </a:extLst>
          </p:cNvPr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166" y="2736776"/>
            <a:ext cx="1625735" cy="541912"/>
          </a:xfrm>
          <a:prstGeom prst="rect">
            <a:avLst/>
          </a:prstGeom>
        </p:spPr>
      </p:pic>
      <p:pic>
        <p:nvPicPr>
          <p:cNvPr id="68" name="Picture 4" descr="카카오페이 CI·BI(로고) [AI, PNG, SVG]">
            <a:extLst>
              <a:ext uri="{FF2B5EF4-FFF2-40B4-BE49-F238E27FC236}">
                <a16:creationId xmlns:a16="http://schemas.microsoft.com/office/drawing/2014/main" id="{0B60C1CA-BEE4-1830-C839-1405C2BAE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9774" y="2007342"/>
            <a:ext cx="1038117" cy="553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99D91754-DD6E-FF48-5712-75E248FA5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7715" y="2007342"/>
            <a:ext cx="495300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134F286-9BB3-FBD9-564D-8441A1A74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045" y="3305515"/>
            <a:ext cx="1038117" cy="37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C4A813B-735C-6CC8-6BB8-6DEA48141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1398" y="284046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6E1DE09-01F0-9917-25AE-9059277F9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9801" y="3213358"/>
            <a:ext cx="533400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F729FD3-B269-477D-44B6-8BFC74DC5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8093" y="274904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TS 3 설치 및 세팅 핵심 정리 - Spring3.0 시작!">
            <a:extLst>
              <a:ext uri="{FF2B5EF4-FFF2-40B4-BE49-F238E27FC236}">
                <a16:creationId xmlns:a16="http://schemas.microsoft.com/office/drawing/2014/main" id="{A1338DAD-D194-FE96-0EE0-787271C0B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512" y="5066889"/>
            <a:ext cx="757430" cy="75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FA3DF654-58FB-4804-8C18-D41AA6904540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975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4203463" y="2150941"/>
            <a:ext cx="378507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5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4920052" y="4012989"/>
            <a:ext cx="2351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주요 기능</a:t>
            </a:r>
          </a:p>
        </p:txBody>
      </p:sp>
    </p:spTree>
    <p:extLst>
      <p:ext uri="{BB962C8B-B14F-4D97-AF65-F5344CB8AC3E}">
        <p14:creationId xmlns:p14="http://schemas.microsoft.com/office/powerpoint/2010/main" val="14617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B4ECAB-EEA4-3261-6B23-4D253AF4475A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3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3423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주요 기능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1BFA88B-19AA-1723-920E-B3A9F21E4C12}"/>
              </a:ext>
            </a:extLst>
          </p:cNvPr>
          <p:cNvSpPr>
            <a:spLocks/>
          </p:cNvSpPr>
          <p:nvPr/>
        </p:nvSpPr>
        <p:spPr>
          <a:xfrm>
            <a:off x="1059958" y="1519336"/>
            <a:ext cx="5040000" cy="22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47247C-2DF4-D7AB-7498-18CECD52242F}"/>
              </a:ext>
            </a:extLst>
          </p:cNvPr>
          <p:cNvSpPr>
            <a:spLocks/>
          </p:cNvSpPr>
          <p:nvPr/>
        </p:nvSpPr>
        <p:spPr>
          <a:xfrm>
            <a:off x="6095999" y="1519336"/>
            <a:ext cx="5040000" cy="226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8DFCCB-A03C-B580-CC90-59766D25659D}"/>
              </a:ext>
            </a:extLst>
          </p:cNvPr>
          <p:cNvSpPr>
            <a:spLocks/>
          </p:cNvSpPr>
          <p:nvPr/>
        </p:nvSpPr>
        <p:spPr>
          <a:xfrm>
            <a:off x="1059959" y="3786428"/>
            <a:ext cx="5040000" cy="22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0B5DFE8-6073-FE64-BE54-4B7FA296A5DD}"/>
              </a:ext>
            </a:extLst>
          </p:cNvPr>
          <p:cNvSpPr>
            <a:spLocks/>
          </p:cNvSpPr>
          <p:nvPr/>
        </p:nvSpPr>
        <p:spPr>
          <a:xfrm>
            <a:off x="6098139" y="3786428"/>
            <a:ext cx="5040000" cy="226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FB6430-6076-139D-E726-88A0B9ED3080}"/>
              </a:ext>
            </a:extLst>
          </p:cNvPr>
          <p:cNvSpPr txBox="1">
            <a:spLocks/>
          </p:cNvSpPr>
          <p:nvPr/>
        </p:nvSpPr>
        <p:spPr>
          <a:xfrm>
            <a:off x="6082293" y="3332679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773002-B09A-A521-CE6C-510B7BEC0AA0}"/>
              </a:ext>
            </a:extLst>
          </p:cNvPr>
          <p:cNvSpPr txBox="1"/>
          <p:nvPr/>
        </p:nvSpPr>
        <p:spPr>
          <a:xfrm>
            <a:off x="1312408" y="1811639"/>
            <a:ext cx="4383541" cy="170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회원가입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/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로그인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/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아이디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, 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비밀번호 찾기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네이버 아이디로 회원가입 및 로그인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게시글 키워드 검색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채팅기능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334002A-CBC6-F594-11AC-4946AD9BBC3A}"/>
              </a:ext>
            </a:extLst>
          </p:cNvPr>
          <p:cNvSpPr txBox="1"/>
          <p:nvPr/>
        </p:nvSpPr>
        <p:spPr>
          <a:xfrm>
            <a:off x="7115174" y="1811639"/>
            <a:ext cx="3764417" cy="170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도와줄게요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도와주세요 게시판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커뮤니티 게시판 사용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댓글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좋아요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공지사항  조회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카테고리별 커뮤니티 조회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2D87762-A1E8-2596-9A5D-9E5D80B46B6A}"/>
              </a:ext>
            </a:extLst>
          </p:cNvPr>
          <p:cNvSpPr txBox="1"/>
          <p:nvPr/>
        </p:nvSpPr>
        <p:spPr>
          <a:xfrm>
            <a:off x="1312408" y="4032764"/>
            <a:ext cx="4524477" cy="170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사용자 및 전문가의 정보 수정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자격증 공공데이터 조회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이메일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재인증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및 전화번호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재인증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카카오페이 기반 포인트 충전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16BE3F2-CD06-2ABA-A7C3-BC8E97EA913C}"/>
              </a:ext>
            </a:extLst>
          </p:cNvPr>
          <p:cNvSpPr txBox="1"/>
          <p:nvPr/>
        </p:nvSpPr>
        <p:spPr>
          <a:xfrm>
            <a:off x="7209339" y="3969957"/>
            <a:ext cx="3673868" cy="1709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회원관리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모든 게시판에 대한 권한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공지사항 등록 및 삭제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신고처리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5AEC8-0F7F-0353-44AC-19C64E3E875A}"/>
              </a:ext>
            </a:extLst>
          </p:cNvPr>
          <p:cNvSpPr txBox="1">
            <a:spLocks/>
          </p:cNvSpPr>
          <p:nvPr/>
        </p:nvSpPr>
        <p:spPr>
          <a:xfrm>
            <a:off x="5283384" y="3324047"/>
            <a:ext cx="80021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메인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A01C34-1566-469D-0A96-8ED427796840}"/>
              </a:ext>
            </a:extLst>
          </p:cNvPr>
          <p:cNvSpPr txBox="1">
            <a:spLocks/>
          </p:cNvSpPr>
          <p:nvPr/>
        </p:nvSpPr>
        <p:spPr>
          <a:xfrm>
            <a:off x="4373931" y="3798757"/>
            <a:ext cx="172354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CE718-F97F-BF98-2DE4-2150CD8C1861}"/>
              </a:ext>
            </a:extLst>
          </p:cNvPr>
          <p:cNvSpPr txBox="1">
            <a:spLocks/>
          </p:cNvSpPr>
          <p:nvPr/>
        </p:nvSpPr>
        <p:spPr>
          <a:xfrm>
            <a:off x="6091818" y="3799271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관리자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BC2667-BDEC-FC8C-0257-DDF051C1AD70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pattFill prst="pct25">
            <a:fgClr>
              <a:srgbClr val="FFECB9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13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DB97D66-8470-DC6C-8193-CDF17E35F55A}"/>
              </a:ext>
            </a:extLst>
          </p:cNvPr>
          <p:cNvCxnSpPr/>
          <p:nvPr/>
        </p:nvCxnSpPr>
        <p:spPr>
          <a:xfrm>
            <a:off x="1323277" y="3429000"/>
            <a:ext cx="9679258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44AF6546-E09E-D0BD-BAC0-27D3E60F5989}"/>
              </a:ext>
            </a:extLst>
          </p:cNvPr>
          <p:cNvSpPr/>
          <p:nvPr/>
        </p:nvSpPr>
        <p:spPr>
          <a:xfrm>
            <a:off x="4118516" y="1444083"/>
            <a:ext cx="3969834" cy="396983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2700" dir="2700000" algn="tl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879E23-B184-C748-48D9-E5608E09CC55}"/>
              </a:ext>
            </a:extLst>
          </p:cNvPr>
          <p:cNvSpPr txBox="1"/>
          <p:nvPr/>
        </p:nvSpPr>
        <p:spPr>
          <a:xfrm flipH="1">
            <a:off x="4718174" y="3044279"/>
            <a:ext cx="27556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</a:rPr>
              <a:t>기능 시연</a:t>
            </a:r>
            <a:endParaRPr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EC18B3-0AE4-B386-A630-843C7AE46E5E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solidFill>
            <a:srgbClr val="61B2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81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4203463" y="2150941"/>
            <a:ext cx="378507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6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5376106" y="4012989"/>
            <a:ext cx="1439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Q &amp; A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72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5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E376927-FC48-3F47-8872-0BD7F6109D3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6095999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783E3-D9B8-3A24-0E8F-4820104204A0}"/>
              </a:ext>
            </a:extLst>
          </p:cNvPr>
          <p:cNvSpPr txBox="1"/>
          <p:nvPr/>
        </p:nvSpPr>
        <p:spPr>
          <a:xfrm>
            <a:off x="1141349" y="196704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C481AA-14D1-75A8-07C6-50BAA7F1DA1D}"/>
              </a:ext>
            </a:extLst>
          </p:cNvPr>
          <p:cNvSpPr txBox="1"/>
          <p:nvPr/>
        </p:nvSpPr>
        <p:spPr>
          <a:xfrm>
            <a:off x="1051363" y="134901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D4F141-A61C-0E10-7D5D-0E8B9CBECD11}"/>
              </a:ext>
            </a:extLst>
          </p:cNvPr>
          <p:cNvSpPr txBox="1"/>
          <p:nvPr/>
        </p:nvSpPr>
        <p:spPr>
          <a:xfrm>
            <a:off x="1716719" y="1410568"/>
            <a:ext cx="3315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소개 및 </a:t>
            </a:r>
            <a:endParaRPr lang="en-US" altLang="ko-KR" sz="24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기획 의도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9AF137-8B63-46F8-B8E8-4122791D5662}"/>
              </a:ext>
            </a:extLst>
          </p:cNvPr>
          <p:cNvSpPr txBox="1"/>
          <p:nvPr/>
        </p:nvSpPr>
        <p:spPr>
          <a:xfrm>
            <a:off x="1051363" y="2253575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3406A0-AE53-E462-1D5D-CDB058580E87}"/>
              </a:ext>
            </a:extLst>
          </p:cNvPr>
          <p:cNvSpPr txBox="1"/>
          <p:nvPr/>
        </p:nvSpPr>
        <p:spPr>
          <a:xfrm>
            <a:off x="1728294" y="2315130"/>
            <a:ext cx="35541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시장 분석 및</a:t>
            </a:r>
            <a:endParaRPr lang="en-US" altLang="ko-KR" sz="24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유사 프로그램 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F2ADCA-873C-60E2-5224-DE4D8CB363CD}"/>
              </a:ext>
            </a:extLst>
          </p:cNvPr>
          <p:cNvSpPr txBox="1"/>
          <p:nvPr/>
        </p:nvSpPr>
        <p:spPr>
          <a:xfrm>
            <a:off x="1051363" y="3158137"/>
            <a:ext cx="4475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501EE-F7A3-8979-11A7-ACC02BD30309}"/>
              </a:ext>
            </a:extLst>
          </p:cNvPr>
          <p:cNvSpPr txBox="1"/>
          <p:nvPr/>
        </p:nvSpPr>
        <p:spPr>
          <a:xfrm>
            <a:off x="1712550" y="3250209"/>
            <a:ext cx="2638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요구사항 분석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5F77C-D3BA-2DED-7AFE-4A87455A5B47}"/>
              </a:ext>
            </a:extLst>
          </p:cNvPr>
          <p:cNvSpPr txBox="1"/>
          <p:nvPr/>
        </p:nvSpPr>
        <p:spPr>
          <a:xfrm>
            <a:off x="1051363" y="4062699"/>
            <a:ext cx="453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7B751B-9544-6BFF-B8C8-7A2EE38B5B31}"/>
              </a:ext>
            </a:extLst>
          </p:cNvPr>
          <p:cNvSpPr txBox="1"/>
          <p:nvPr/>
        </p:nvSpPr>
        <p:spPr>
          <a:xfrm>
            <a:off x="1716719" y="4124254"/>
            <a:ext cx="3315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일정 및 개발 환경</a:t>
            </a:r>
            <a:endParaRPr lang="en-US" altLang="ko-KR" sz="24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AAE0C7-3EBC-0B34-0B7C-28CC25DC0F4C}"/>
              </a:ext>
            </a:extLst>
          </p:cNvPr>
          <p:cNvSpPr txBox="1"/>
          <p:nvPr/>
        </p:nvSpPr>
        <p:spPr>
          <a:xfrm>
            <a:off x="1051363" y="4967261"/>
            <a:ext cx="442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9B019C-30D4-4725-FC01-E7955AB21449}"/>
              </a:ext>
            </a:extLst>
          </p:cNvPr>
          <p:cNvSpPr txBox="1"/>
          <p:nvPr/>
        </p:nvSpPr>
        <p:spPr>
          <a:xfrm>
            <a:off x="1716719" y="502881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주요기능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E599C2-7314-72A7-006A-339314200D95}"/>
              </a:ext>
            </a:extLst>
          </p:cNvPr>
          <p:cNvSpPr txBox="1"/>
          <p:nvPr/>
        </p:nvSpPr>
        <p:spPr>
          <a:xfrm>
            <a:off x="2198688" y="412147"/>
            <a:ext cx="1545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table of contents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798A80-6081-3429-7C5A-DF49F21CA242}"/>
              </a:ext>
            </a:extLst>
          </p:cNvPr>
          <p:cNvSpPr txBox="1"/>
          <p:nvPr/>
        </p:nvSpPr>
        <p:spPr>
          <a:xfrm>
            <a:off x="1047194" y="587182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7D6F65-31D3-461F-5CD8-684865053E61}"/>
              </a:ext>
            </a:extLst>
          </p:cNvPr>
          <p:cNvSpPr txBox="1"/>
          <p:nvPr/>
        </p:nvSpPr>
        <p:spPr>
          <a:xfrm>
            <a:off x="1712550" y="5933378"/>
            <a:ext cx="1010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Q&amp;A</a:t>
            </a:r>
            <a:endParaRPr lang="ko-KR" altLang="en-US" sz="24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8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DB97D66-8470-DC6C-8193-CDF17E35F55A}"/>
              </a:ext>
            </a:extLst>
          </p:cNvPr>
          <p:cNvCxnSpPr/>
          <p:nvPr/>
        </p:nvCxnSpPr>
        <p:spPr>
          <a:xfrm>
            <a:off x="1323277" y="3429000"/>
            <a:ext cx="9679258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44AF6546-E09E-D0BD-BAC0-27D3E60F5989}"/>
              </a:ext>
            </a:extLst>
          </p:cNvPr>
          <p:cNvSpPr/>
          <p:nvPr/>
        </p:nvSpPr>
        <p:spPr>
          <a:xfrm>
            <a:off x="4118516" y="1444083"/>
            <a:ext cx="3969834" cy="396983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2700" dir="2700000" algn="tl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879E23-B184-C748-48D9-E5608E09CC55}"/>
              </a:ext>
            </a:extLst>
          </p:cNvPr>
          <p:cNvSpPr txBox="1"/>
          <p:nvPr/>
        </p:nvSpPr>
        <p:spPr>
          <a:xfrm flipH="1">
            <a:off x="4718174" y="3044279"/>
            <a:ext cx="27556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 &amp; A</a:t>
            </a:r>
            <a:endParaRPr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A2913E1-FF11-04AB-D575-CE071403DFD5}"/>
              </a:ext>
            </a:extLst>
          </p:cNvPr>
          <p:cNvSpPr/>
          <p:nvPr/>
        </p:nvSpPr>
        <p:spPr>
          <a:xfrm>
            <a:off x="9896354" y="6434047"/>
            <a:ext cx="2295646" cy="423953"/>
          </a:xfrm>
          <a:prstGeom prst="rect">
            <a:avLst/>
          </a:prstGeom>
          <a:solidFill>
            <a:srgbClr val="61B2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58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CB9">
            <a:alpha val="6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4BA783E-9487-5A40-404D-BF19AFC6BC99}"/>
              </a:ext>
            </a:extLst>
          </p:cNvPr>
          <p:cNvSpPr/>
          <p:nvPr/>
        </p:nvSpPr>
        <p:spPr>
          <a:xfrm>
            <a:off x="9203896" y="2039033"/>
            <a:ext cx="2041451" cy="3508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dirty="0">
                <a:solidFill>
                  <a:schemeClr val="tx1"/>
                </a:solidFill>
              </a:rPr>
              <a:t> 도와주세요</a:t>
            </a:r>
            <a:r>
              <a:rPr lang="en-US" altLang="ko-KR" sz="1300" dirty="0">
                <a:solidFill>
                  <a:schemeClr val="tx1"/>
                </a:solidFill>
              </a:rPr>
              <a:t>/</a:t>
            </a:r>
            <a:r>
              <a:rPr lang="ko-KR" altLang="en-US" sz="1300" dirty="0" err="1">
                <a:solidFill>
                  <a:schemeClr val="tx1"/>
                </a:solidFill>
              </a:rPr>
              <a:t>도와줄게요</a:t>
            </a:r>
            <a:r>
              <a:rPr lang="ko-KR" altLang="en-US" sz="1300" dirty="0">
                <a:solidFill>
                  <a:schemeClr val="tx1"/>
                </a:solidFill>
              </a:rPr>
              <a:t> 게시판 등록</a:t>
            </a:r>
            <a:r>
              <a:rPr lang="en-US" altLang="ko-KR" sz="1300" dirty="0">
                <a:solidFill>
                  <a:schemeClr val="tx1"/>
                </a:solidFill>
              </a:rPr>
              <a:t>,</a:t>
            </a:r>
            <a:r>
              <a:rPr lang="ko-KR" altLang="en-US" sz="1300" dirty="0">
                <a:solidFill>
                  <a:schemeClr val="tx1"/>
                </a:solidFill>
              </a:rPr>
              <a:t>수정</a:t>
            </a:r>
            <a:r>
              <a:rPr lang="en-US" altLang="ko-KR" sz="1300" dirty="0">
                <a:solidFill>
                  <a:schemeClr val="tx1"/>
                </a:solidFill>
              </a:rPr>
              <a:t>,</a:t>
            </a:r>
            <a:r>
              <a:rPr lang="ko-KR" altLang="en-US" sz="1300" dirty="0">
                <a:solidFill>
                  <a:schemeClr val="tx1"/>
                </a:solidFill>
              </a:rPr>
              <a:t>삭제</a:t>
            </a:r>
          </a:p>
          <a:p>
            <a:r>
              <a:rPr lang="ko-KR" altLang="en-US" sz="1300" dirty="0">
                <a:solidFill>
                  <a:schemeClr val="tx1"/>
                </a:solidFill>
              </a:rPr>
              <a:t> 관리자 신고내역 페이지</a:t>
            </a:r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B4ECAB-EEA4-3261-6B23-4D253AF4475A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3423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팀원 소개</a:t>
            </a: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E6DFAA4E-6106-837C-7387-48C0AC9EFD81}"/>
              </a:ext>
            </a:extLst>
          </p:cNvPr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키워드검색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커뮤니티게시판 </a:t>
            </a:r>
            <a:r>
              <a:rPr lang="en-US" altLang="ko-KR" sz="1300" dirty="0">
                <a:solidFill>
                  <a:schemeClr val="tx1"/>
                </a:solidFill>
              </a:rPr>
              <a:t>CRUD</a:t>
            </a:r>
          </a:p>
          <a:p>
            <a:r>
              <a:rPr lang="ko-KR" altLang="en-US" sz="1300" dirty="0">
                <a:solidFill>
                  <a:schemeClr val="tx1"/>
                </a:solidFill>
              </a:rPr>
              <a:t>공지사항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마이페이지 기능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en-US" altLang="ko-KR" sz="1300" dirty="0">
                <a:solidFill>
                  <a:schemeClr val="tx1"/>
                </a:solidFill>
              </a:rPr>
              <a:t> API</a:t>
            </a:r>
            <a:r>
              <a:rPr lang="ko-KR" altLang="en-US" sz="1300" dirty="0">
                <a:solidFill>
                  <a:schemeClr val="tx1"/>
                </a:solidFill>
              </a:rPr>
              <a:t> 카카오페이</a:t>
            </a:r>
            <a:r>
              <a:rPr lang="en-US" altLang="ko-KR" sz="1300" dirty="0">
                <a:solidFill>
                  <a:schemeClr val="tx1"/>
                </a:solidFill>
              </a:rPr>
              <a:t>, </a:t>
            </a:r>
            <a:r>
              <a:rPr lang="ko-KR" altLang="en-US" sz="1300" dirty="0">
                <a:solidFill>
                  <a:schemeClr val="tx1"/>
                </a:solidFill>
              </a:rPr>
              <a:t>문자인증</a:t>
            </a:r>
            <a:r>
              <a:rPr lang="en-US" altLang="ko-KR" sz="1300" dirty="0">
                <a:solidFill>
                  <a:schemeClr val="tx1"/>
                </a:solidFill>
              </a:rPr>
              <a:t>,</a:t>
            </a:r>
            <a:r>
              <a:rPr lang="ko-KR" altLang="en-US" sz="1300" dirty="0">
                <a:solidFill>
                  <a:schemeClr val="tx1"/>
                </a:solidFill>
              </a:rPr>
              <a:t> 이메일 인증</a:t>
            </a:r>
            <a:r>
              <a:rPr lang="en-US" altLang="ko-KR" sz="1300" dirty="0">
                <a:solidFill>
                  <a:schemeClr val="tx1"/>
                </a:solidFill>
              </a:rPr>
              <a:t>, </a:t>
            </a:r>
            <a:r>
              <a:rPr lang="ko-KR" altLang="en-US" sz="1300" dirty="0">
                <a:solidFill>
                  <a:schemeClr val="tx1"/>
                </a:solidFill>
              </a:rPr>
              <a:t>자격증정보</a:t>
            </a:r>
            <a:r>
              <a:rPr lang="en-US" altLang="ko-KR" sz="1300" dirty="0">
                <a:solidFill>
                  <a:schemeClr val="tx1"/>
                </a:solidFill>
              </a:rPr>
              <a:t>,</a:t>
            </a:r>
            <a:r>
              <a:rPr lang="ko-KR" altLang="en-US" sz="1300" dirty="0">
                <a:solidFill>
                  <a:schemeClr val="tx1"/>
                </a:solidFill>
              </a:rPr>
              <a:t>네이버 계정 로그인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신고</a:t>
            </a:r>
            <a:r>
              <a:rPr lang="en-US" altLang="ko-KR" sz="1300" dirty="0">
                <a:solidFill>
                  <a:schemeClr val="tx1"/>
                </a:solidFill>
              </a:rPr>
              <a:t>(</a:t>
            </a:r>
            <a:r>
              <a:rPr lang="ko-KR" altLang="en-US" sz="1300" dirty="0">
                <a:solidFill>
                  <a:schemeClr val="tx1"/>
                </a:solidFill>
              </a:rPr>
              <a:t>의뢰</a:t>
            </a:r>
            <a:r>
              <a:rPr lang="en-US" altLang="ko-KR" sz="1300" dirty="0">
                <a:solidFill>
                  <a:schemeClr val="tx1"/>
                </a:solidFill>
              </a:rPr>
              <a:t>) </a:t>
            </a:r>
            <a:r>
              <a:rPr lang="ko-KR" altLang="en-US" sz="1300" dirty="0">
                <a:solidFill>
                  <a:schemeClr val="tx1"/>
                </a:solidFill>
              </a:rPr>
              <a:t>기능</a:t>
            </a:r>
            <a:endParaRPr lang="en-US" altLang="ko-KR" sz="1300" dirty="0">
              <a:solidFill>
                <a:schemeClr val="tx1"/>
              </a:solidFill>
            </a:endParaRPr>
          </a:p>
        </p:txBody>
      </p:sp>
      <p:sp>
        <p:nvSpPr>
          <p:cNvPr id="223" name="직사각형 222">
            <a:extLst>
              <a:ext uri="{FF2B5EF4-FFF2-40B4-BE49-F238E27FC236}">
                <a16:creationId xmlns:a16="http://schemas.microsoft.com/office/drawing/2014/main" id="{B2FB31CB-264E-CAD7-0D10-10EE79CB8ACB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64BE51EE-6FC3-793F-B5B7-FBD10620AF92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회원가입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로그인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커뮤니티 게시판 좋아요 기능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댓글 좋아요 기능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en-US" altLang="ko-KR" sz="1300" dirty="0">
                <a:solidFill>
                  <a:schemeClr val="tx1"/>
                </a:solidFill>
              </a:rPr>
              <a:t>API </a:t>
            </a:r>
            <a:r>
              <a:rPr lang="ko-KR" altLang="en-US" sz="1300" dirty="0">
                <a:solidFill>
                  <a:schemeClr val="tx1"/>
                </a:solidFill>
              </a:rPr>
              <a:t>이메일 비밀번호 찾기</a:t>
            </a:r>
            <a:r>
              <a:rPr lang="en-US" altLang="ko-KR" sz="1300" dirty="0">
                <a:solidFill>
                  <a:schemeClr val="tx1"/>
                </a:solidFill>
              </a:rPr>
              <a:t>,</a:t>
            </a:r>
          </a:p>
          <a:p>
            <a:r>
              <a:rPr lang="ko-KR" altLang="en-US" sz="1300" dirty="0">
                <a:solidFill>
                  <a:schemeClr val="tx1"/>
                </a:solidFill>
              </a:rPr>
              <a:t>카카오 주소검색</a:t>
            </a:r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226" name="직사각형 225">
            <a:extLst>
              <a:ext uri="{FF2B5EF4-FFF2-40B4-BE49-F238E27FC236}">
                <a16:creationId xmlns:a16="http://schemas.microsoft.com/office/drawing/2014/main" id="{DB4BEB4B-DF8C-5971-4244-19B9241A9E20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dirty="0">
                <a:solidFill>
                  <a:schemeClr val="tx1"/>
                </a:solidFill>
              </a:rPr>
              <a:t>회원관리 페이지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>
                <a:solidFill>
                  <a:schemeClr val="tx1"/>
                </a:solidFill>
              </a:rPr>
              <a:t>키워드 검색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 err="1">
                <a:solidFill>
                  <a:schemeClr val="tx1"/>
                </a:solidFill>
              </a:rPr>
              <a:t>채팅방</a:t>
            </a:r>
            <a:r>
              <a:rPr lang="ko-KR" altLang="en-US" sz="1300" dirty="0">
                <a:solidFill>
                  <a:schemeClr val="tx1"/>
                </a:solidFill>
              </a:rPr>
              <a:t> 및 채팅 기능</a:t>
            </a:r>
            <a:endParaRPr lang="en-US" altLang="ko-KR" sz="1300" dirty="0">
              <a:solidFill>
                <a:schemeClr val="tx1"/>
              </a:solidFill>
            </a:endParaRPr>
          </a:p>
          <a:p>
            <a:r>
              <a:rPr lang="ko-KR" altLang="en-US" sz="1300" dirty="0" err="1">
                <a:solidFill>
                  <a:schemeClr val="tx1"/>
                </a:solidFill>
              </a:rPr>
              <a:t>프론트단</a:t>
            </a:r>
            <a:r>
              <a:rPr lang="ko-KR" altLang="en-US" sz="1300" dirty="0">
                <a:solidFill>
                  <a:schemeClr val="tx1"/>
                </a:solidFill>
              </a:rPr>
              <a:t> 관리</a:t>
            </a:r>
            <a:endParaRPr lang="en-US" altLang="ko-KR" sz="1300" dirty="0">
              <a:solidFill>
                <a:schemeClr val="tx1"/>
              </a:solidFill>
            </a:endParaRPr>
          </a:p>
          <a:p>
            <a:endParaRPr lang="en-US" altLang="ko-KR" sz="1300" dirty="0">
              <a:solidFill>
                <a:schemeClr val="tx1"/>
              </a:solidFill>
            </a:endParaRPr>
          </a:p>
          <a:p>
            <a:endParaRPr lang="ko-KR" altLang="en-US" sz="1300" dirty="0">
              <a:solidFill>
                <a:schemeClr val="tx1"/>
              </a:solidFill>
            </a:endParaRPr>
          </a:p>
          <a:p>
            <a:pPr algn="ctr"/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26E7A71-5989-D8D2-160C-2E10682D1312}"/>
              </a:ext>
            </a:extLst>
          </p:cNvPr>
          <p:cNvSpPr txBox="1"/>
          <p:nvPr/>
        </p:nvSpPr>
        <p:spPr>
          <a:xfrm>
            <a:off x="1494821" y="21515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나기윤</a:t>
            </a:r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F66E72BC-3B64-7991-65BB-6138EC9ED97A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B19080A6-B4FD-93F7-5435-7205D11A3BE4}"/>
              </a:ext>
            </a:extLst>
          </p:cNvPr>
          <p:cNvSpPr txBox="1"/>
          <p:nvPr/>
        </p:nvSpPr>
        <p:spPr>
          <a:xfrm>
            <a:off x="4276619" y="21515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최창영</a:t>
            </a: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87D32C5E-67C0-8C6A-9825-38ADC1BA429E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0B510E1F-3A5A-E5FC-D26D-E190C9EF7355}"/>
              </a:ext>
            </a:extLst>
          </p:cNvPr>
          <p:cNvSpPr txBox="1"/>
          <p:nvPr/>
        </p:nvSpPr>
        <p:spPr>
          <a:xfrm>
            <a:off x="7035978" y="21515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김경보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5515B654-C148-11CB-A88C-F751ED0E0937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F8F3B09-36EA-7C6D-552C-6D3A7C965190}"/>
              </a:ext>
            </a:extLst>
          </p:cNvPr>
          <p:cNvSpPr txBox="1"/>
          <p:nvPr/>
        </p:nvSpPr>
        <p:spPr>
          <a:xfrm>
            <a:off x="9786306" y="21515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이지혜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1E739216-C3B8-FF5E-9526-841A187A8BB9}"/>
              </a:ext>
            </a:extLst>
          </p:cNvPr>
          <p:cNvSpPr txBox="1"/>
          <p:nvPr/>
        </p:nvSpPr>
        <p:spPr>
          <a:xfrm>
            <a:off x="3856508" y="2749363"/>
            <a:ext cx="16828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형상관리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9F6D5C37-02A4-F6C9-242F-0290BAE4C2B1}"/>
              </a:ext>
            </a:extLst>
          </p:cNvPr>
          <p:cNvSpPr txBox="1"/>
          <p:nvPr/>
        </p:nvSpPr>
        <p:spPr>
          <a:xfrm>
            <a:off x="6615067" y="2749363"/>
            <a:ext cx="16828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DB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관리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AD1CB155-DE55-9F31-0B81-A8268A9F9297}"/>
              </a:ext>
            </a:extLst>
          </p:cNvPr>
          <p:cNvSpPr txBox="1"/>
          <p:nvPr/>
        </p:nvSpPr>
        <p:spPr>
          <a:xfrm>
            <a:off x="9383173" y="2749363"/>
            <a:ext cx="16828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일정관리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80BE1-B51E-03E3-59BF-26439DB38741}"/>
              </a:ext>
            </a:extLst>
          </p:cNvPr>
          <p:cNvSpPr txBox="1"/>
          <p:nvPr/>
        </p:nvSpPr>
        <p:spPr>
          <a:xfrm>
            <a:off x="1107502" y="2749363"/>
            <a:ext cx="16828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조장 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 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이슈관리</a:t>
            </a:r>
          </a:p>
        </p:txBody>
      </p:sp>
    </p:spTree>
    <p:extLst>
      <p:ext uri="{BB962C8B-B14F-4D97-AF65-F5344CB8AC3E}">
        <p14:creationId xmlns:p14="http://schemas.microsoft.com/office/powerpoint/2010/main" val="73162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4057622" y="2150941"/>
            <a:ext cx="407675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1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2951553" y="4012989"/>
            <a:ext cx="6288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프로젝트 소개 및 기획 의도</a:t>
            </a:r>
          </a:p>
        </p:txBody>
      </p:sp>
    </p:spTree>
    <p:extLst>
      <p:ext uri="{BB962C8B-B14F-4D97-AF65-F5344CB8AC3E}">
        <p14:creationId xmlns:p14="http://schemas.microsoft.com/office/powerpoint/2010/main" val="38042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1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7154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chemeClr val="bg1"/>
                </a:solidFill>
              </a:rPr>
              <a:t>프로젝트 소개 및 기획 의도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FC3AC4-4E14-DD8B-B6C7-22C432C6F373}"/>
              </a:ext>
            </a:extLst>
          </p:cNvPr>
          <p:cNvSpPr txBox="1"/>
          <p:nvPr/>
        </p:nvSpPr>
        <p:spPr>
          <a:xfrm>
            <a:off x="1041851" y="5299715"/>
            <a:ext cx="4756783" cy="80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dirty="0">
                <a:solidFill>
                  <a:srgbClr val="655D5B"/>
                </a:solidFill>
                <a:latin typeface="+mn-ea"/>
              </a:rPr>
              <a:t>서비스 기획 </a:t>
            </a:r>
            <a:r>
              <a:rPr lang="en-US" altLang="ko-KR" sz="2000" dirty="0">
                <a:solidFill>
                  <a:srgbClr val="655D5B"/>
                </a:solidFill>
                <a:latin typeface="+mn-ea"/>
              </a:rPr>
              <a:t>– O2O</a:t>
            </a:r>
            <a:r>
              <a:rPr lang="ko-KR" altLang="en-US" sz="2000" dirty="0">
                <a:solidFill>
                  <a:srgbClr val="655D5B"/>
                </a:solidFill>
                <a:latin typeface="+mn-ea"/>
              </a:rPr>
              <a:t>플랫폼</a:t>
            </a:r>
            <a:endParaRPr lang="en-US" altLang="ko-KR" sz="2000" dirty="0">
              <a:solidFill>
                <a:srgbClr val="655D5B"/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000" dirty="0">
                <a:solidFill>
                  <a:srgbClr val="655D5B"/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rgbClr val="655D5B"/>
                </a:solidFill>
                <a:latin typeface="+mn-ea"/>
              </a:rPr>
              <a:t>전문가 및 준전문가와 수요자의 매칭</a:t>
            </a:r>
            <a:r>
              <a:rPr lang="en-US" altLang="ko-KR" sz="2000" dirty="0">
                <a:solidFill>
                  <a:srgbClr val="655D5B"/>
                </a:solidFill>
                <a:latin typeface="+mn-ea"/>
              </a:rPr>
              <a:t>)</a:t>
            </a:r>
          </a:p>
        </p:txBody>
      </p:sp>
      <p:pic>
        <p:nvPicPr>
          <p:cNvPr id="10" name="그래픽 9" descr="배지 체크 표시1">
            <a:extLst>
              <a:ext uri="{FF2B5EF4-FFF2-40B4-BE49-F238E27FC236}">
                <a16:creationId xmlns:a16="http://schemas.microsoft.com/office/drawing/2014/main" id="{FD210C63-FAB9-F40D-AE6B-A7262ECBB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0716" y="5374034"/>
            <a:ext cx="588289" cy="58828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C26FD2C-FE41-83F0-8863-0E086924CEE5}"/>
              </a:ext>
            </a:extLst>
          </p:cNvPr>
          <p:cNvSpPr/>
          <p:nvPr/>
        </p:nvSpPr>
        <p:spPr>
          <a:xfrm>
            <a:off x="370714" y="1348469"/>
            <a:ext cx="5427920" cy="26509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E5CD514-A1FE-2BFF-DE51-7D13A7A283CD}"/>
              </a:ext>
            </a:extLst>
          </p:cNvPr>
          <p:cNvCxnSpPr/>
          <p:nvPr/>
        </p:nvCxnSpPr>
        <p:spPr>
          <a:xfrm>
            <a:off x="6096000" y="1248110"/>
            <a:ext cx="0" cy="522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5F5F6D85-ED60-2F78-1DAA-072301E8CA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4918005"/>
              </p:ext>
            </p:extLst>
          </p:nvPr>
        </p:nvGraphicFramePr>
        <p:xfrm>
          <a:off x="6494720" y="1348469"/>
          <a:ext cx="5326564" cy="5095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015B2786-6F46-9641-8FDE-6C898FF73C5F}"/>
              </a:ext>
            </a:extLst>
          </p:cNvPr>
          <p:cNvSpPr/>
          <p:nvPr/>
        </p:nvSpPr>
        <p:spPr>
          <a:xfrm>
            <a:off x="9954228" y="6377651"/>
            <a:ext cx="2227833" cy="480348"/>
          </a:xfrm>
          <a:prstGeom prst="rect">
            <a:avLst/>
          </a:prstGeom>
          <a:solidFill>
            <a:srgbClr val="FFF5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8B3F569-59F5-78F7-08AF-9A76707D0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13" y="1348468"/>
            <a:ext cx="5427915" cy="3342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06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1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5915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chemeClr val="bg1"/>
                </a:solidFill>
              </a:rPr>
              <a:t>프로젝트 소개 및 기획의도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2B1A1A-4D8B-9D36-6E33-2B5ABD9244BA}"/>
              </a:ext>
            </a:extLst>
          </p:cNvPr>
          <p:cNvSpPr/>
          <p:nvPr/>
        </p:nvSpPr>
        <p:spPr>
          <a:xfrm>
            <a:off x="957334" y="1783619"/>
            <a:ext cx="1624634" cy="9845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4B82720-3458-4229-44DF-37860A26D100}"/>
              </a:ext>
            </a:extLst>
          </p:cNvPr>
          <p:cNvSpPr/>
          <p:nvPr/>
        </p:nvSpPr>
        <p:spPr>
          <a:xfrm>
            <a:off x="2595457" y="1783620"/>
            <a:ext cx="8388193" cy="98453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1DD27B-8E84-CDA0-91C4-6CACC38774A2}"/>
              </a:ext>
            </a:extLst>
          </p:cNvPr>
          <p:cNvSpPr txBox="1"/>
          <p:nvPr/>
        </p:nvSpPr>
        <p:spPr>
          <a:xfrm>
            <a:off x="1301496" y="1983499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첫째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FB5920-0D6D-3EF6-E148-6C3B3E3785A4}"/>
              </a:ext>
            </a:extLst>
          </p:cNvPr>
          <p:cNvSpPr txBox="1"/>
          <p:nvPr/>
        </p:nvSpPr>
        <p:spPr>
          <a:xfrm>
            <a:off x="2960806" y="1983500"/>
            <a:ext cx="3323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경력 단절 문제 해결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342472-AFAC-D809-8DB1-6D071C00E42A}"/>
              </a:ext>
            </a:extLst>
          </p:cNvPr>
          <p:cNvSpPr/>
          <p:nvPr/>
        </p:nvSpPr>
        <p:spPr>
          <a:xfrm>
            <a:off x="957332" y="3368480"/>
            <a:ext cx="1624634" cy="9845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176D844-E527-A55B-2444-F9F5FD62B60D}"/>
              </a:ext>
            </a:extLst>
          </p:cNvPr>
          <p:cNvSpPr/>
          <p:nvPr/>
        </p:nvSpPr>
        <p:spPr>
          <a:xfrm>
            <a:off x="2595455" y="3368481"/>
            <a:ext cx="8388193" cy="98453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F8561B-068D-541C-B548-60D1D1E9FCF9}"/>
              </a:ext>
            </a:extLst>
          </p:cNvPr>
          <p:cNvSpPr txBox="1"/>
          <p:nvPr/>
        </p:nvSpPr>
        <p:spPr>
          <a:xfrm>
            <a:off x="1301494" y="3568360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둘째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2AE6C2-A5EE-55C2-2D3C-D7C322C2613E}"/>
              </a:ext>
            </a:extLst>
          </p:cNvPr>
          <p:cNvSpPr txBox="1"/>
          <p:nvPr/>
        </p:nvSpPr>
        <p:spPr>
          <a:xfrm>
            <a:off x="2960804" y="3568361"/>
            <a:ext cx="32143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은퇴인구 소일거리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2A6D802-4E52-0A79-CE6A-0F143AD1C029}"/>
              </a:ext>
            </a:extLst>
          </p:cNvPr>
          <p:cNvSpPr/>
          <p:nvPr/>
        </p:nvSpPr>
        <p:spPr>
          <a:xfrm>
            <a:off x="957330" y="4953341"/>
            <a:ext cx="1624634" cy="9845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D11B4C0-A6DD-6AB1-6465-D3E126AEC01D}"/>
              </a:ext>
            </a:extLst>
          </p:cNvPr>
          <p:cNvSpPr/>
          <p:nvPr/>
        </p:nvSpPr>
        <p:spPr>
          <a:xfrm>
            <a:off x="2595453" y="4953342"/>
            <a:ext cx="8388193" cy="98453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3315E32-109B-48FB-8DC5-6DE9D1B16EB9}"/>
              </a:ext>
            </a:extLst>
          </p:cNvPr>
          <p:cNvSpPr txBox="1"/>
          <p:nvPr/>
        </p:nvSpPr>
        <p:spPr>
          <a:xfrm>
            <a:off x="1301492" y="5153221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셋째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E54E318-8FB9-0328-C861-4B0D6BDF0486}"/>
              </a:ext>
            </a:extLst>
          </p:cNvPr>
          <p:cNvSpPr txBox="1"/>
          <p:nvPr/>
        </p:nvSpPr>
        <p:spPr>
          <a:xfrm>
            <a:off x="2960802" y="5153222"/>
            <a:ext cx="2896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경력개발 및 경험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2784573-6566-4E0F-A974-9777B479D1F3}"/>
              </a:ext>
            </a:extLst>
          </p:cNvPr>
          <p:cNvSpPr/>
          <p:nvPr/>
        </p:nvSpPr>
        <p:spPr>
          <a:xfrm>
            <a:off x="9954228" y="6377651"/>
            <a:ext cx="2227833" cy="480348"/>
          </a:xfrm>
          <a:prstGeom prst="rect">
            <a:avLst/>
          </a:prstGeom>
          <a:solidFill>
            <a:srgbClr val="FFF5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05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4FE15C-DAA7-85AC-194A-C56A5E511E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9F05B-5936-AF3F-B471-A3EFD5643DA9}"/>
              </a:ext>
            </a:extLst>
          </p:cNvPr>
          <p:cNvSpPr txBox="1"/>
          <p:nvPr/>
        </p:nvSpPr>
        <p:spPr>
          <a:xfrm>
            <a:off x="3952625" y="2150941"/>
            <a:ext cx="428675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</a:rPr>
              <a:t>Part 2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6E669-880F-D202-71EF-C27F944E4F2F}"/>
              </a:ext>
            </a:extLst>
          </p:cNvPr>
          <p:cNvSpPr txBox="1"/>
          <p:nvPr/>
        </p:nvSpPr>
        <p:spPr>
          <a:xfrm>
            <a:off x="2438593" y="4012989"/>
            <a:ext cx="7314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시장 분석 및 유사프로그램 분석</a:t>
            </a:r>
          </a:p>
        </p:txBody>
      </p:sp>
    </p:spTree>
    <p:extLst>
      <p:ext uri="{BB962C8B-B14F-4D97-AF65-F5344CB8AC3E}">
        <p14:creationId xmlns:p14="http://schemas.microsoft.com/office/powerpoint/2010/main" val="281520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rgbClr val="FFF5E5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2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7362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시장 분석 및 유사 프로그램 분석</a:t>
            </a:r>
            <a:endParaRPr lang="en-US" altLang="ko-KR" sz="32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7CC2A0-B451-26E2-6D2D-A6A426A5BDC2}"/>
              </a:ext>
            </a:extLst>
          </p:cNvPr>
          <p:cNvSpPr/>
          <p:nvPr/>
        </p:nvSpPr>
        <p:spPr>
          <a:xfrm>
            <a:off x="9954228" y="6574419"/>
            <a:ext cx="2227833" cy="283579"/>
          </a:xfrm>
          <a:prstGeom prst="rect">
            <a:avLst/>
          </a:prstGeom>
          <a:solidFill>
            <a:srgbClr val="FFF5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7E59256-16B6-17CD-8A8B-CA59EA83FC00}"/>
              </a:ext>
            </a:extLst>
          </p:cNvPr>
          <p:cNvGrpSpPr/>
          <p:nvPr/>
        </p:nvGrpSpPr>
        <p:grpSpPr>
          <a:xfrm>
            <a:off x="947855" y="1347166"/>
            <a:ext cx="6464850" cy="4502695"/>
            <a:chOff x="701901" y="1200533"/>
            <a:chExt cx="6149130" cy="416366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5D08881-0FC8-4BE0-BE10-D7D2CF78C1E8}"/>
                </a:ext>
              </a:extLst>
            </p:cNvPr>
            <p:cNvSpPr txBox="1"/>
            <p:nvPr/>
          </p:nvSpPr>
          <p:spPr>
            <a:xfrm>
              <a:off x="701901" y="5164145"/>
              <a:ext cx="6149130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출처 </a:t>
              </a:r>
              <a:r>
                <a:rPr lang="en-US" altLang="ko-KR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https://stock.mk.co.kr/news/view/96431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C2DC77C-00D3-1A30-D4D7-AC6F4F672369}"/>
                </a:ext>
              </a:extLst>
            </p:cNvPr>
            <p:cNvGrpSpPr/>
            <p:nvPr/>
          </p:nvGrpSpPr>
          <p:grpSpPr>
            <a:xfrm>
              <a:off x="748050" y="1200533"/>
              <a:ext cx="5347950" cy="3839803"/>
              <a:chOff x="662145" y="1336242"/>
              <a:chExt cx="5347950" cy="3839803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DC0ECB1-4B24-A97C-29E6-105F4C74EDBC}"/>
                  </a:ext>
                </a:extLst>
              </p:cNvPr>
              <p:cNvSpPr txBox="1"/>
              <p:nvPr/>
            </p:nvSpPr>
            <p:spPr>
              <a:xfrm>
                <a:off x="662145" y="1336242"/>
                <a:ext cx="4799313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재능마켓 앱 인기</a:t>
                </a:r>
                <a:r>
                  <a:rPr lang="en-US" altLang="ko-KR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4</a:t>
                </a:r>
                <a:r>
                  <a:rPr lang="ko-KR" altLang="en-US" b="1" i="0" dirty="0" err="1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년만에</a:t>
                </a:r>
                <a:r>
                  <a:rPr lang="ko-KR" altLang="en-US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8</a:t>
                </a:r>
                <a:r>
                  <a:rPr lang="ko-KR" altLang="en-US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배 넘게 올라</a:t>
                </a:r>
                <a:r>
                  <a:rPr lang="en-US" altLang="ko-KR" b="1" i="0" dirty="0">
                    <a:solidFill>
                      <a:srgbClr val="212121"/>
                    </a:solidFill>
                    <a:effectLst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…</a:t>
                </a:r>
                <a:endParaRPr lang="en-US" altLang="ko-KR" b="1" dirty="0">
                  <a:solidFill>
                    <a:srgbClr val="21212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ctr"/>
                <a:r>
                  <a:rPr lang="ko-KR" altLang="en-US" b="0" i="0" dirty="0" err="1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와이즈앱</a:t>
                </a:r>
                <a:r>
                  <a:rPr lang="en-US" altLang="ko-KR" b="0" i="0" dirty="0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·</a:t>
                </a:r>
                <a:r>
                  <a:rPr lang="ko-KR" altLang="en-US" b="0" i="0" dirty="0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리테일</a:t>
                </a:r>
                <a:r>
                  <a:rPr lang="en-US" altLang="ko-KR" b="0" i="0" dirty="0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·</a:t>
                </a:r>
                <a:r>
                  <a:rPr lang="ko-KR" altLang="en-US" b="0" i="0" dirty="0" err="1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굿즈</a:t>
                </a:r>
                <a:r>
                  <a:rPr lang="ko-KR" altLang="en-US" b="0" i="0" dirty="0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 분석</a:t>
                </a:r>
                <a:r>
                  <a:rPr lang="en-US" altLang="ko-KR" b="0" i="0" dirty="0">
                    <a:solidFill>
                      <a:srgbClr val="212121"/>
                    </a:solidFill>
                    <a:effectLst/>
                    <a:latin typeface="나눔스퀘어OTF" panose="020B0600000101010101" pitchFamily="34" charset="-127"/>
                    <a:ea typeface="나눔스퀘어" panose="020B0600000101010101" pitchFamily="50" charset="-127"/>
                  </a:rPr>
                  <a:t>…</a:t>
                </a:r>
              </a:p>
            </p:txBody>
          </p: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6A776201-18C1-6088-AAFF-58F706698734}"/>
                  </a:ext>
                </a:extLst>
              </p:cNvPr>
              <p:cNvGrpSpPr/>
              <p:nvPr/>
            </p:nvGrpSpPr>
            <p:grpSpPr>
              <a:xfrm>
                <a:off x="662145" y="2245062"/>
                <a:ext cx="5347950" cy="2930983"/>
                <a:chOff x="662145" y="2245062"/>
                <a:chExt cx="5347950" cy="2930983"/>
              </a:xfrm>
            </p:grpSpPr>
            <p:pic>
              <p:nvPicPr>
                <p:cNvPr id="8" name="그림 7">
                  <a:extLst>
                    <a:ext uri="{FF2B5EF4-FFF2-40B4-BE49-F238E27FC236}">
                      <a16:creationId xmlns:a16="http://schemas.microsoft.com/office/drawing/2014/main" id="{9A4FF8E2-F0DC-3725-D0AB-18D963C60B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662145" y="2245062"/>
                  <a:ext cx="5347950" cy="2930983"/>
                </a:xfrm>
                <a:prstGeom prst="rect">
                  <a:avLst/>
                </a:prstGeom>
              </p:spPr>
            </p:pic>
            <p:cxnSp>
              <p:nvCxnSpPr>
                <p:cNvPr id="9" name="직선 연결선 8">
                  <a:extLst>
                    <a:ext uri="{FF2B5EF4-FFF2-40B4-BE49-F238E27FC236}">
                      <a16:creationId xmlns:a16="http://schemas.microsoft.com/office/drawing/2014/main" id="{AA91A256-92C1-5F3A-AD58-26F045DCC1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94576" y="2726422"/>
                  <a:ext cx="1955073" cy="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7EBF4D15-0FBC-9868-D015-B0F34B2478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58580" y="3618293"/>
                  <a:ext cx="3210053" cy="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131D89D8-FF82-8BA9-FFC2-8E07D84C5B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9897" y="4685094"/>
                  <a:ext cx="2876100" cy="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직선 연결선 11">
                  <a:extLst>
                    <a:ext uri="{FF2B5EF4-FFF2-40B4-BE49-F238E27FC236}">
                      <a16:creationId xmlns:a16="http://schemas.microsoft.com/office/drawing/2014/main" id="{AABDB2A4-73AF-5680-8D78-4FE23C8C68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0802" y="4999790"/>
                  <a:ext cx="2922315" cy="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EB277B4-D3A2-CC8B-5384-88AD65D32AB6}"/>
              </a:ext>
            </a:extLst>
          </p:cNvPr>
          <p:cNvGrpSpPr/>
          <p:nvPr/>
        </p:nvGrpSpPr>
        <p:grpSpPr>
          <a:xfrm>
            <a:off x="6982116" y="1845100"/>
            <a:ext cx="4442097" cy="3606575"/>
            <a:chOff x="7183452" y="1588470"/>
            <a:chExt cx="4225161" cy="33350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F75807-2C2F-669E-69C0-99F841FC5F83}"/>
                </a:ext>
              </a:extLst>
            </p:cNvPr>
            <p:cNvSpPr txBox="1"/>
            <p:nvPr/>
          </p:nvSpPr>
          <p:spPr>
            <a:xfrm>
              <a:off x="7487111" y="1588470"/>
              <a:ext cx="3904090" cy="24622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변화하는 노동 및 소비 트렌드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(</a:t>
              </a:r>
              <a:r>
                <a:rPr lang="ko-KR" altLang="en-US" sz="1400" b="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긱잡의</a:t>
              </a:r>
              <a:r>
                <a:rPr lang="ko-KR" altLang="en-US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 시대</a:t>
              </a:r>
              <a:r>
                <a:rPr lang="en-US" altLang="ko-KR" sz="14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)</a:t>
              </a: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＇</a:t>
              </a:r>
              <a:r>
                <a:rPr lang="ko-KR" altLang="en-US" sz="1050" b="1" kern="1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긱잡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＇</a:t>
              </a:r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은 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＇</a:t>
              </a:r>
              <a:r>
                <a:rPr lang="ko-KR" altLang="en-US" sz="1050" b="1" kern="1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긱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(Gig)＇</a:t>
              </a:r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과 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＇</a:t>
              </a:r>
              <a:r>
                <a:rPr lang="ko-KR" altLang="en-US" sz="1050" b="1" kern="1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잡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(Job)＇</a:t>
              </a:r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의 합성어로 </a:t>
              </a:r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필요할 때 임시로 일을 맡는 </a:t>
              </a:r>
              <a:r>
                <a:rPr lang="ko-KR" altLang="en-US" sz="1050" b="1" kern="1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초단기</a:t>
              </a:r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 노동을 말함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.</a:t>
              </a:r>
            </a:p>
            <a:p>
              <a:r>
                <a:rPr lang="ko-KR" altLang="en-US" sz="1050" b="1" i="0" dirty="0">
                  <a:solidFill>
                    <a:srgbClr val="000000"/>
                  </a:solidFill>
                  <a:effectLst/>
                  <a:latin typeface="나눔바른고딕" panose="020B0603020101020101" pitchFamily="50" charset="-127"/>
                  <a:ea typeface="나눔스퀘어" panose="020B0600000101010101" pitchFamily="50" charset="-127"/>
                </a:rPr>
                <a:t>다양한 재능마켓 앱</a:t>
              </a:r>
              <a:r>
                <a:rPr lang="ko-KR" altLang="en-US" sz="1050" b="0" i="0" dirty="0">
                  <a:solidFill>
                    <a:srgbClr val="000000"/>
                  </a:solidFill>
                  <a:effectLst/>
                  <a:latin typeface="나눔바른고딕" panose="020B0603020101020101" pitchFamily="50" charset="-127"/>
                  <a:ea typeface="나눔스퀘어" panose="020B0600000101010101" pitchFamily="50" charset="-127"/>
                </a:rPr>
                <a:t>의 등장으로  </a:t>
              </a:r>
              <a:r>
                <a:rPr lang="ko-KR" altLang="en-US" sz="1050" b="0" i="0" dirty="0" err="1">
                  <a:solidFill>
                    <a:srgbClr val="000000"/>
                  </a:solidFill>
                  <a:effectLst/>
                  <a:latin typeface="나눔바른고딕" panose="020B0603020101020101" pitchFamily="50" charset="-127"/>
                  <a:ea typeface="나눔스퀘어" panose="020B0600000101010101" pitchFamily="50" charset="-127"/>
                </a:rPr>
                <a:t>긱잡은</a:t>
              </a:r>
              <a:r>
                <a:rPr lang="ko-KR" altLang="en-US" sz="1050" b="0" i="0" dirty="0">
                  <a:solidFill>
                    <a:srgbClr val="000000"/>
                  </a:solidFill>
                  <a:effectLst/>
                  <a:latin typeface="나눔바른고딕" panose="020B0603020101020101" pitchFamily="50" charset="-127"/>
                  <a:ea typeface="나눔스퀘어" panose="020B0600000101010101" pitchFamily="50" charset="-127"/>
                </a:rPr>
                <a:t> 더 빠르게 확산</a:t>
              </a:r>
              <a:endParaRPr lang="en-US" altLang="ko-KR" sz="1050" b="0" i="0" dirty="0">
                <a:solidFill>
                  <a:srgbClr val="000000"/>
                </a:solidFill>
                <a:effectLst/>
                <a:latin typeface="나눔바른고딕" panose="020B0603020101020101" pitchFamily="50" charset="-127"/>
                <a:ea typeface="나눔스퀘어" panose="020B0600000101010101" pitchFamily="50" charset="-127"/>
              </a:endParaRP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r>
                <a:rPr lang="ko-KR" altLang="ko-KR" sz="1400" b="1" kern="100" dirty="0">
                  <a:effectLst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각 워커 급증에 온라인 중개 플랫폼 급성장</a:t>
              </a:r>
              <a:endParaRPr lang="en-US" altLang="ko-KR" sz="1400" b="1" kern="1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  <a:p>
              <a:r>
                <a:rPr lang="ko-KR" altLang="en-US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변화하는 노동 및 소비 트렌드로 인해 전문적인 기술을 갖고 있던 사람들이 새로운 수익 창출 기회를 가질 수 있는 환경이 조성됐다</a:t>
              </a:r>
              <a:r>
                <a:rPr lang="en-US" altLang="ko-KR" sz="1050" b="1" kern="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.</a:t>
              </a:r>
            </a:p>
            <a:p>
              <a:endParaRPr lang="en-US" altLang="ko-KR" sz="1050" b="1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252035-0D60-32E6-2C0E-9408D603287F}"/>
                </a:ext>
              </a:extLst>
            </p:cNvPr>
            <p:cNvSpPr txBox="1"/>
            <p:nvPr/>
          </p:nvSpPr>
          <p:spPr>
            <a:xfrm>
              <a:off x="7183452" y="4338715"/>
              <a:ext cx="42251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한국시장의 재능마켓 규모는</a:t>
              </a:r>
              <a:r>
                <a:rPr lang="en-US" altLang="ko-KR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 </a:t>
              </a:r>
            </a:p>
            <a:p>
              <a:pPr algn="ctr"/>
              <a:r>
                <a:rPr lang="en-US" altLang="ko-KR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2025</a:t>
              </a:r>
              <a:r>
                <a:rPr lang="ko-KR" altLang="en-US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년까지 </a:t>
              </a:r>
              <a:r>
                <a:rPr lang="en-US" altLang="ko-KR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4</a:t>
              </a:r>
              <a:r>
                <a:rPr lang="ko-KR" altLang="en-US" sz="1600" b="1" kern="100" dirty="0">
                  <a:highlight>
                    <a:srgbClr val="FFFF00"/>
                  </a:highlight>
                  <a:latin typeface="나눔스퀘어 Bold" panose="020B0600000101010101" pitchFamily="50" charset="-127"/>
                  <a:ea typeface="나눔스퀘어 Bold" panose="020B0600000101010101" pitchFamily="50" charset="-127"/>
                  <a:cs typeface="Times New Roman" panose="02020603050405020304" pitchFamily="18" charset="0"/>
                </a:rPr>
                <a:t>조 원대에 육박할 것으로 예측됨</a:t>
              </a:r>
              <a:endParaRPr lang="en-US" altLang="ko-KR" sz="1600" b="1" kern="100" dirty="0">
                <a:highlight>
                  <a:srgbClr val="FFFF00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2FF26BF-475A-5EB4-3A11-4A071F5E26F0}"/>
              </a:ext>
            </a:extLst>
          </p:cNvPr>
          <p:cNvSpPr txBox="1"/>
          <p:nvPr/>
        </p:nvSpPr>
        <p:spPr>
          <a:xfrm>
            <a:off x="1073177" y="6054367"/>
            <a:ext cx="10045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20" dirty="0">
                <a:ln w="1270">
                  <a:solidFill>
                    <a:schemeClr val="tx1">
                      <a:alpha val="1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재능 마켓의 밝은 미래       앞으로 시장 구조의 근본적인 변화를 동반하는 트렌드로 자리 잡을 것으로 전망된다 </a:t>
            </a:r>
            <a:endParaRPr lang="ko-KR" altLang="en-US" sz="1600" spc="-100" dirty="0">
              <a:ln w="1270">
                <a:solidFill>
                  <a:schemeClr val="tx1">
                    <a:alpha val="1000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7400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3A930C8-011B-4043-9BAA-B8BA791C1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529" y="1096953"/>
            <a:ext cx="5482266" cy="37915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4FEEF70-A3FA-C688-20D4-3F74AA9646AA}"/>
              </a:ext>
            </a:extLst>
          </p:cNvPr>
          <p:cNvSpPr/>
          <p:nvPr/>
        </p:nvSpPr>
        <p:spPr>
          <a:xfrm>
            <a:off x="0" y="1"/>
            <a:ext cx="12182061" cy="8363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F4CA3-ADB4-EDC0-D8AF-E3C50C5B65D9}"/>
              </a:ext>
            </a:extLst>
          </p:cNvPr>
          <p:cNvSpPr txBox="1"/>
          <p:nvPr/>
        </p:nvSpPr>
        <p:spPr>
          <a:xfrm>
            <a:off x="122664" y="150468"/>
            <a:ext cx="825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Part 2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09F15-3715-9EFB-08F1-8301763D37C7}"/>
              </a:ext>
            </a:extLst>
          </p:cNvPr>
          <p:cNvSpPr txBox="1"/>
          <p:nvPr/>
        </p:nvSpPr>
        <p:spPr>
          <a:xfrm>
            <a:off x="947855" y="78057"/>
            <a:ext cx="7362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시장 분석 및 유사 프로그램 분석</a:t>
            </a:r>
            <a:endParaRPr lang="en-US" altLang="ko-KR" sz="32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535E25-290D-5C96-2DE2-3F39A250706F}"/>
              </a:ext>
            </a:extLst>
          </p:cNvPr>
          <p:cNvSpPr txBox="1"/>
          <p:nvPr/>
        </p:nvSpPr>
        <p:spPr>
          <a:xfrm>
            <a:off x="2178913" y="4891412"/>
            <a:ext cx="34049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2015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년 출시된 전문가 매칭 서비스 플랫폼으로  레슨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리빙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이벤트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비즈니스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디자인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건강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미용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알바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기타 등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 부문의 서비스 거래가 이루어지고 있고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</a:p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숨은 고수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전문가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들은 일반 이용자에게 견적서를 보내기 위해 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크레딧을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결제해야 하기 때문에 용돈벌이 앱으로 사용하기에는 </a:t>
            </a:r>
          </a:p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무리가 있다는 평이 있음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80CA01-F8BC-81F3-33AE-2C5916141E66}"/>
              </a:ext>
            </a:extLst>
          </p:cNvPr>
          <p:cNvSpPr txBox="1"/>
          <p:nvPr/>
        </p:nvSpPr>
        <p:spPr>
          <a:xfrm>
            <a:off x="493634" y="5442939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숨고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숨은 고수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32781E-02CA-17BC-D597-A34574018A77}"/>
              </a:ext>
            </a:extLst>
          </p:cNvPr>
          <p:cNvSpPr txBox="1"/>
          <p:nvPr/>
        </p:nvSpPr>
        <p:spPr>
          <a:xfrm>
            <a:off x="8310624" y="4904330"/>
            <a:ext cx="35921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2012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년 출시된 프리랜서 마켓으로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</a:p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프리랜서 또는 타인이 가지고 있는 무형의 서비스와 지식 등을 거래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ko-KR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수수료가 적지는 않지만</a:t>
            </a:r>
            <a:r>
              <a:rPr lang="en-US" altLang="ko-KR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전문 업체에 의뢰하는 것보다는 비용이 저렴</a:t>
            </a:r>
            <a:r>
              <a:rPr lang="ko-KR" altLang="en-US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하여</a:t>
            </a:r>
            <a:r>
              <a:rPr lang="ko-KR" altLang="ko-KR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altLang="ko-KR" sz="14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r>
              <a:rPr lang="ko-KR" altLang="ko-KR" sz="14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소상공인이나 중소기업에서 많이 이용하는 편이다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6022F1-8981-7476-91BF-8C1377D66C93}"/>
              </a:ext>
            </a:extLst>
          </p:cNvPr>
          <p:cNvSpPr txBox="1"/>
          <p:nvPr/>
        </p:nvSpPr>
        <p:spPr>
          <a:xfrm>
            <a:off x="7075308" y="539171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크몽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7CC2A0-B451-26E2-6D2D-A6A426A5BDC2}"/>
              </a:ext>
            </a:extLst>
          </p:cNvPr>
          <p:cNvSpPr/>
          <p:nvPr/>
        </p:nvSpPr>
        <p:spPr>
          <a:xfrm>
            <a:off x="9954228" y="6574419"/>
            <a:ext cx="2227833" cy="283579"/>
          </a:xfrm>
          <a:prstGeom prst="rect">
            <a:avLst/>
          </a:prstGeom>
          <a:solidFill>
            <a:srgbClr val="FFF5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86C8947-A7F9-F9EF-6C10-FD5EF15FA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59" y="1096953"/>
            <a:ext cx="4961818" cy="379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9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51 투명투명한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0CDD2"/>
      </a:accent1>
      <a:accent2>
        <a:srgbClr val="61B299"/>
      </a:accent2>
      <a:accent3>
        <a:srgbClr val="CDE59B"/>
      </a:accent3>
      <a:accent4>
        <a:srgbClr val="FDCE7E"/>
      </a:accent4>
      <a:accent5>
        <a:srgbClr val="FFECB9"/>
      </a:accent5>
      <a:accent6>
        <a:srgbClr val="CFD4D5"/>
      </a:accent6>
      <a:hlink>
        <a:srgbClr val="3F3F3F"/>
      </a:hlink>
      <a:folHlink>
        <a:srgbClr val="3F3F3F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685</Words>
  <Application>Microsoft Office PowerPoint</Application>
  <PresentationFormat>와이드스크린</PresentationFormat>
  <Paragraphs>173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Pretendard</vt:lpstr>
      <vt:lpstr>Pretendard ExtraBold</vt:lpstr>
      <vt:lpstr>나눔바른고딕</vt:lpstr>
      <vt:lpstr>나눔스퀘어</vt:lpstr>
      <vt:lpstr>나눔스퀘어 Bold</vt:lpstr>
      <vt:lpstr>나눔스퀘어 ExtraBold</vt:lpstr>
      <vt:lpstr>나눔스퀘어OTF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나기윤</cp:lastModifiedBy>
  <cp:revision>76</cp:revision>
  <dcterms:created xsi:type="dcterms:W3CDTF">2022-07-31T23:13:56Z</dcterms:created>
  <dcterms:modified xsi:type="dcterms:W3CDTF">2024-01-04T03:15:16Z</dcterms:modified>
</cp:coreProperties>
</file>

<file path=docProps/thumbnail.jpeg>
</file>